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298" r:id="rId5"/>
    <p:sldId id="281" r:id="rId6"/>
    <p:sldId id="306" r:id="rId7"/>
    <p:sldId id="472" r:id="rId8"/>
    <p:sldId id="457" r:id="rId9"/>
    <p:sldId id="448" r:id="rId10"/>
    <p:sldId id="338" r:id="rId11"/>
    <p:sldId id="377" r:id="rId12"/>
    <p:sldId id="451" r:id="rId13"/>
    <p:sldId id="452" r:id="rId14"/>
    <p:sldId id="303" r:id="rId15"/>
    <p:sldId id="473" r:id="rId16"/>
    <p:sldId id="426" r:id="rId17"/>
    <p:sldId id="428" r:id="rId18"/>
    <p:sldId id="323" r:id="rId19"/>
    <p:sldId id="430"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743ED7-8232-1841-A175-9C853F818C51}">
          <p14:sldIdLst>
            <p14:sldId id="298"/>
            <p14:sldId id="281"/>
            <p14:sldId id="306"/>
            <p14:sldId id="472"/>
            <p14:sldId id="457"/>
            <p14:sldId id="448"/>
            <p14:sldId id="338"/>
            <p14:sldId id="377"/>
            <p14:sldId id="451"/>
            <p14:sldId id="452"/>
            <p14:sldId id="303"/>
            <p14:sldId id="473"/>
            <p14:sldId id="426"/>
            <p14:sldId id="428"/>
            <p14:sldId id="32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8C051A-F32E-CBAA-1611-807A19485B6F}" name="Meg Riordan" initials="MR" userId="S::MRiordan@tobaccofreekids.org::7a8cb1d8-5de1-46c8-af9f-5a4328dcd51c" providerId="AD"/>
  <p188:author id="{90FD3CB1-4A49-F2FE-2C2D-60CB77EAF3B1}" name="Laura Bach" initials="LB" userId="S::lbach@tobaccofreekids.org::d2c3e300-26f6-44ec-8153-07f88bf6e5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009999"/>
    <a:srgbClr val="FF99FF"/>
    <a:srgbClr val="80E4CA"/>
    <a:srgbClr val="2AE1F4"/>
    <a:srgbClr val="FF33CC"/>
    <a:srgbClr val="196D63"/>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12" autoAdjust="0"/>
    <p:restoredTop sz="48291" autoAdjust="0"/>
  </p:normalViewPr>
  <p:slideViewPr>
    <p:cSldViewPr snapToGrid="0" snapToObjects="1">
      <p:cViewPr varScale="1">
        <p:scale>
          <a:sx n="51" d="100"/>
          <a:sy n="51" d="100"/>
        </p:scale>
        <p:origin x="2874" y="66"/>
      </p:cViewPr>
      <p:guideLst>
        <p:guide orient="horz" pos="2160"/>
        <p:guide pos="2880"/>
      </p:guideLst>
    </p:cSldViewPr>
  </p:slideViewPr>
  <p:notesTextViewPr>
    <p:cViewPr>
      <p:scale>
        <a:sx n="3" d="2"/>
        <a:sy n="3" d="2"/>
      </p:scale>
      <p:origin x="0" y="0"/>
    </p:cViewPr>
  </p:notesTextViewPr>
  <p:sorterViewPr>
    <p:cViewPr>
      <p:scale>
        <a:sx n="66" d="100"/>
        <a:sy n="66" d="100"/>
      </p:scale>
      <p:origin x="0" y="-10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400" b="0" i="0" u="none" strike="noStrike" kern="1200" baseline="0" dirty="0">
                <a:solidFill>
                  <a:prstClr val="black"/>
                </a:solidFill>
                <a:latin typeface="Calibri Light" panose="020F0302020204030204" pitchFamily="34" charset="0"/>
              </a:rPr>
              <a:t>High School E-Cigarette Use 2011-2023 (past 30-day use)</a:t>
            </a:r>
            <a:endParaRPr lang="en-US" sz="2400" b="0" i="0" u="none" strike="noStrike" kern="1200" baseline="0" dirty="0">
              <a:solidFill>
                <a:prstClr val="black"/>
              </a:solidFill>
            </a:endParaRPr>
          </a:p>
        </c:rich>
      </c:tx>
      <c:overlay val="0"/>
    </c:title>
    <c:autoTitleDeleted val="0"/>
    <c:plotArea>
      <c:layout>
        <c:manualLayout>
          <c:layoutTarget val="inner"/>
          <c:xMode val="edge"/>
          <c:yMode val="edge"/>
          <c:x val="5.5586704679156482E-2"/>
          <c:y val="3.6181494104281738E-2"/>
          <c:w val="0.9214247895737171"/>
          <c:h val="0.86704822344968069"/>
        </c:manualLayout>
      </c:layout>
      <c:barChart>
        <c:barDir val="col"/>
        <c:grouping val="clustered"/>
        <c:varyColors val="0"/>
        <c:ser>
          <c:idx val="0"/>
          <c:order val="0"/>
          <c:tx>
            <c:strRef>
              <c:f>Sheet1!$B$1</c:f>
              <c:strCache>
                <c:ptCount val="1"/>
                <c:pt idx="0">
                  <c:v>E-Cigarette Use</c:v>
                </c:pt>
              </c:strCache>
            </c:strRef>
          </c:tx>
          <c:spPr>
            <a:solidFill>
              <a:srgbClr val="0070C0"/>
            </a:solidFill>
            <a:ln>
              <a:solidFill>
                <a:srgbClr val="0070C0"/>
              </a:solidFill>
            </a:ln>
          </c:spPr>
          <c:invertIfNegative val="0"/>
          <c:dLbls>
            <c:dLbl>
              <c:idx val="0"/>
              <c:layout>
                <c:manualLayout>
                  <c:x val="1.5509887553315238E-3"/>
                  <c:y val="6.04057678162856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4A-46E8-901F-AC3E2182F930}"/>
                </c:ext>
              </c:extLst>
            </c:dLbl>
            <c:spPr>
              <a:noFill/>
              <a:ln>
                <a:noFill/>
              </a:ln>
              <a:effectLst/>
            </c:spPr>
            <c:txPr>
              <a:bodyPr/>
              <a:lstStyle/>
              <a:p>
                <a:pPr>
                  <a:defRPr sz="1400" b="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numCache>
            </c:numRef>
          </c:cat>
          <c:val>
            <c:numRef>
              <c:f>Sheet1!$B$2:$B$15</c:f>
              <c:numCache>
                <c:formatCode>0.0%</c:formatCode>
                <c:ptCount val="14"/>
                <c:pt idx="0">
                  <c:v>1.4999999999999999E-2</c:v>
                </c:pt>
                <c:pt idx="1">
                  <c:v>2.8000000000000001E-2</c:v>
                </c:pt>
                <c:pt idx="2">
                  <c:v>4.4999999999999998E-2</c:v>
                </c:pt>
                <c:pt idx="3">
                  <c:v>0.13400000000000001</c:v>
                </c:pt>
                <c:pt idx="4">
                  <c:v>0.16</c:v>
                </c:pt>
                <c:pt idx="5">
                  <c:v>0.113</c:v>
                </c:pt>
                <c:pt idx="6">
                  <c:v>0.11700000000000001</c:v>
                </c:pt>
                <c:pt idx="7">
                  <c:v>0.20799999999999999</c:v>
                </c:pt>
                <c:pt idx="8">
                  <c:v>0.27500000000000002</c:v>
                </c:pt>
                <c:pt idx="9">
                  <c:v>0.19600000000000001</c:v>
                </c:pt>
                <c:pt idx="10">
                  <c:v>0.113</c:v>
                </c:pt>
                <c:pt idx="11">
                  <c:v>0.14099999999999999</c:v>
                </c:pt>
                <c:pt idx="12">
                  <c:v>0.1</c:v>
                </c:pt>
                <c:pt idx="13">
                  <c:v>7.8E-2</c:v>
                </c:pt>
              </c:numCache>
            </c:numRef>
          </c:val>
          <c:extLst>
            <c:ext xmlns:c16="http://schemas.microsoft.com/office/drawing/2014/chart" uri="{C3380CC4-5D6E-409C-BE32-E72D297353CC}">
              <c16:uniqueId val="{00000001-D84A-46E8-901F-AC3E2182F930}"/>
            </c:ext>
          </c:extLst>
        </c:ser>
        <c:dLbls>
          <c:showLegendKey val="0"/>
          <c:showVal val="0"/>
          <c:showCatName val="0"/>
          <c:showSerName val="0"/>
          <c:showPercent val="0"/>
          <c:showBubbleSize val="0"/>
        </c:dLbls>
        <c:gapWidth val="30"/>
        <c:axId val="131229880"/>
        <c:axId val="131312376"/>
      </c:barChart>
      <c:catAx>
        <c:axId val="131229880"/>
        <c:scaling>
          <c:orientation val="minMax"/>
        </c:scaling>
        <c:delete val="0"/>
        <c:axPos val="b"/>
        <c:numFmt formatCode="General" sourceLinked="1"/>
        <c:majorTickMark val="out"/>
        <c:minorTickMark val="none"/>
        <c:tickLblPos val="nextTo"/>
        <c:txPr>
          <a:bodyPr/>
          <a:lstStyle/>
          <a:p>
            <a:pPr>
              <a:defRPr sz="1400"/>
            </a:pPr>
            <a:endParaRPr lang="en-US"/>
          </a:p>
        </c:txPr>
        <c:crossAx val="131312376"/>
        <c:crosses val="autoZero"/>
        <c:auto val="1"/>
        <c:lblAlgn val="ctr"/>
        <c:lblOffset val="100"/>
        <c:noMultiLvlLbl val="0"/>
      </c:catAx>
      <c:valAx>
        <c:axId val="131312376"/>
        <c:scaling>
          <c:orientation val="minMax"/>
        </c:scaling>
        <c:delete val="0"/>
        <c:axPos val="l"/>
        <c:numFmt formatCode="0%" sourceLinked="0"/>
        <c:majorTickMark val="out"/>
        <c:minorTickMark val="none"/>
        <c:tickLblPos val="nextTo"/>
        <c:txPr>
          <a:bodyPr/>
          <a:lstStyle/>
          <a:p>
            <a:pPr>
              <a:defRPr sz="1400"/>
            </a:pPr>
            <a:endParaRPr lang="en-US"/>
          </a:p>
        </c:txPr>
        <c:crossAx val="13122988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b="0" i="0" u="none" strike="noStrike" kern="1200" baseline="0" dirty="0">
                <a:solidFill>
                  <a:prstClr val="black"/>
                </a:solidFill>
              </a:rPr>
              <a:t>Frequent E-Cigarette Use (20+ days/month) Among High School E-Cigarette Users</a:t>
            </a:r>
          </a:p>
        </c:rich>
      </c:tx>
      <c:layout>
        <c:manualLayout>
          <c:xMode val="edge"/>
          <c:yMode val="edge"/>
          <c:x val="0.1306474767428015"/>
          <c:y val="0"/>
        </c:manualLayout>
      </c:layout>
      <c:overlay val="0"/>
    </c:title>
    <c:autoTitleDeleted val="0"/>
    <c:plotArea>
      <c:layout>
        <c:manualLayout>
          <c:layoutTarget val="inner"/>
          <c:xMode val="edge"/>
          <c:yMode val="edge"/>
          <c:x val="5.5586704679156482E-2"/>
          <c:y val="0.13677518634160121"/>
          <c:w val="0.90746593473024084"/>
          <c:h val="0.71870025454272624"/>
        </c:manualLayout>
      </c:layout>
      <c:barChart>
        <c:barDir val="col"/>
        <c:grouping val="clustered"/>
        <c:varyColors val="0"/>
        <c:ser>
          <c:idx val="0"/>
          <c:order val="0"/>
          <c:tx>
            <c:strRef>
              <c:f>Sheet1!$B$1</c:f>
              <c:strCache>
                <c:ptCount val="1"/>
                <c:pt idx="0">
                  <c:v>E-Cigarette Use</c:v>
                </c:pt>
              </c:strCache>
            </c:strRef>
          </c:tx>
          <c:spPr>
            <a:solidFill>
              <a:srgbClr val="0070C0"/>
            </a:solidFill>
            <a:ln>
              <a:solidFill>
                <a:srgbClr val="0070C0"/>
              </a:solidFill>
            </a:ln>
          </c:spPr>
          <c:invertIfNegative val="0"/>
          <c:dLbls>
            <c:spPr>
              <a:noFill/>
              <a:ln>
                <a:noFill/>
              </a:ln>
              <a:effectLst/>
            </c:spPr>
            <c:txPr>
              <a:bodyPr/>
              <a:lstStyle/>
              <a:p>
                <a:pPr>
                  <a:defRPr sz="1600" b="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2014</c:v>
                </c:pt>
                <c:pt idx="1">
                  <c:v>2015-2017 (avg.)</c:v>
                </c:pt>
                <c:pt idx="2">
                  <c:v>2018</c:v>
                </c:pt>
                <c:pt idx="3">
                  <c:v>2019</c:v>
                </c:pt>
                <c:pt idx="4">
                  <c:v>2020</c:v>
                </c:pt>
                <c:pt idx="5">
                  <c:v>2021</c:v>
                </c:pt>
                <c:pt idx="6">
                  <c:v>2022</c:v>
                </c:pt>
                <c:pt idx="7">
                  <c:v>2023</c:v>
                </c:pt>
                <c:pt idx="8">
                  <c:v>2024</c:v>
                </c:pt>
              </c:strCache>
            </c:strRef>
          </c:cat>
          <c:val>
            <c:numRef>
              <c:f>Sheet1!$B$2:$B$10</c:f>
              <c:numCache>
                <c:formatCode>0.0%</c:formatCode>
                <c:ptCount val="9"/>
                <c:pt idx="0">
                  <c:v>0.155</c:v>
                </c:pt>
                <c:pt idx="1">
                  <c:v>0.17399999999999999</c:v>
                </c:pt>
                <c:pt idx="2">
                  <c:v>0.27700000000000002</c:v>
                </c:pt>
                <c:pt idx="3">
                  <c:v>0.34200000000000003</c:v>
                </c:pt>
                <c:pt idx="4">
                  <c:v>0.38900000000000001</c:v>
                </c:pt>
                <c:pt idx="5">
                  <c:v>0.436</c:v>
                </c:pt>
                <c:pt idx="6">
                  <c:v>0.46</c:v>
                </c:pt>
                <c:pt idx="7">
                  <c:v>0.39700000000000002</c:v>
                </c:pt>
                <c:pt idx="8">
                  <c:v>0.42099999999999999</c:v>
                </c:pt>
              </c:numCache>
            </c:numRef>
          </c:val>
          <c:extLst>
            <c:ext xmlns:c16="http://schemas.microsoft.com/office/drawing/2014/chart" uri="{C3380CC4-5D6E-409C-BE32-E72D297353CC}">
              <c16:uniqueId val="{00000001-2E54-4309-B1A2-E9A3FCF2BCDA}"/>
            </c:ext>
          </c:extLst>
        </c:ser>
        <c:dLbls>
          <c:showLegendKey val="0"/>
          <c:showVal val="0"/>
          <c:showCatName val="0"/>
          <c:showSerName val="0"/>
          <c:showPercent val="0"/>
          <c:showBubbleSize val="0"/>
        </c:dLbls>
        <c:gapWidth val="30"/>
        <c:axId val="131312768"/>
        <c:axId val="195970752"/>
      </c:barChart>
      <c:catAx>
        <c:axId val="131312768"/>
        <c:scaling>
          <c:orientation val="minMax"/>
        </c:scaling>
        <c:delete val="0"/>
        <c:axPos val="b"/>
        <c:numFmt formatCode="General" sourceLinked="1"/>
        <c:majorTickMark val="out"/>
        <c:minorTickMark val="none"/>
        <c:tickLblPos val="nextTo"/>
        <c:txPr>
          <a:bodyPr/>
          <a:lstStyle/>
          <a:p>
            <a:pPr>
              <a:defRPr sz="1400"/>
            </a:pPr>
            <a:endParaRPr lang="en-US"/>
          </a:p>
        </c:txPr>
        <c:crossAx val="195970752"/>
        <c:crosses val="autoZero"/>
        <c:auto val="1"/>
        <c:lblAlgn val="ctr"/>
        <c:lblOffset val="100"/>
        <c:noMultiLvlLbl val="0"/>
      </c:catAx>
      <c:valAx>
        <c:axId val="195970752"/>
        <c:scaling>
          <c:orientation val="minMax"/>
        </c:scaling>
        <c:delete val="0"/>
        <c:axPos val="l"/>
        <c:numFmt formatCode="0%" sourceLinked="0"/>
        <c:majorTickMark val="out"/>
        <c:minorTickMark val="none"/>
        <c:tickLblPos val="nextTo"/>
        <c:txPr>
          <a:bodyPr/>
          <a:lstStyle/>
          <a:p>
            <a:pPr>
              <a:defRPr sz="1400"/>
            </a:pPr>
            <a:endParaRPr lang="en-US"/>
          </a:p>
        </c:txPr>
        <c:crossAx val="1313127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0" i="0" u="none" strike="noStrike" kern="1200" spc="0" baseline="0" dirty="0">
                <a:solidFill>
                  <a:prstClr val="black">
                    <a:lumMod val="65000"/>
                    <a:lumOff val="35000"/>
                  </a:prstClr>
                </a:solidFill>
              </a:rPr>
              <a:t>Proportion of Middle and High School E-Cigarette Users Who Use Flavored Products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Sheet1!$B$2:$B$12</c:f>
              <c:numCache>
                <c:formatCode>0.00%</c:formatCode>
                <c:ptCount val="11"/>
                <c:pt idx="0">
                  <c:v>0.63300000000000001</c:v>
                </c:pt>
                <c:pt idx="1">
                  <c:v>0.41899999999999998</c:v>
                </c:pt>
                <c:pt idx="2">
                  <c:v>0.51400000000000001</c:v>
                </c:pt>
                <c:pt idx="3">
                  <c:v>0.58699999999999997</c:v>
                </c:pt>
                <c:pt idx="4">
                  <c:v>0.65200000000000002</c:v>
                </c:pt>
                <c:pt idx="5">
                  <c:v>0.68799999999999994</c:v>
                </c:pt>
                <c:pt idx="6">
                  <c:v>0.82899999999999996</c:v>
                </c:pt>
                <c:pt idx="7">
                  <c:v>0.84699999999999998</c:v>
                </c:pt>
                <c:pt idx="8">
                  <c:v>0.84899999999999998</c:v>
                </c:pt>
                <c:pt idx="9">
                  <c:v>0.89400000000000002</c:v>
                </c:pt>
                <c:pt idx="10">
                  <c:v>0.876</c:v>
                </c:pt>
              </c:numCache>
            </c:numRef>
          </c:val>
          <c:extLst>
            <c:ext xmlns:c16="http://schemas.microsoft.com/office/drawing/2014/chart" uri="{C3380CC4-5D6E-409C-BE32-E72D297353CC}">
              <c16:uniqueId val="{00000000-8E3F-4327-BACA-5DD4A0CF1557}"/>
            </c:ext>
          </c:extLst>
        </c:ser>
        <c:dLbls>
          <c:showLegendKey val="0"/>
          <c:showVal val="0"/>
          <c:showCatName val="0"/>
          <c:showSerName val="0"/>
          <c:showPercent val="0"/>
          <c:showBubbleSize val="0"/>
        </c:dLbls>
        <c:gapWidth val="32"/>
        <c:overlap val="-20"/>
        <c:axId val="882465631"/>
        <c:axId val="882466463"/>
      </c:barChart>
      <c:catAx>
        <c:axId val="88246563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82466463"/>
        <c:crosses val="autoZero"/>
        <c:auto val="1"/>
        <c:lblAlgn val="ctr"/>
        <c:lblOffset val="100"/>
        <c:noMultiLvlLbl val="0"/>
      </c:catAx>
      <c:valAx>
        <c:axId val="882466463"/>
        <c:scaling>
          <c:orientation val="minMax"/>
        </c:scaling>
        <c:delete val="0"/>
        <c:axPos val="l"/>
        <c:numFmt formatCode="0%" sourceLinked="0"/>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824656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9F98547-54FF-4D33-AB6F-48121C214DAE}" type="datetimeFigureOut">
              <a:rPr lang="en-US" smtClean="0"/>
              <a:t>10/22/2024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65D90BF-6F44-4C5A-BE5A-A39B7B823D90}" type="slidenum">
              <a:rPr lang="en-US" smtClean="0"/>
              <a:t>‹#›</a:t>
            </a:fld>
            <a:endParaRPr lang="en-US"/>
          </a:p>
        </p:txBody>
      </p:sp>
    </p:spTree>
    <p:extLst>
      <p:ext uri="{BB962C8B-B14F-4D97-AF65-F5344CB8AC3E}">
        <p14:creationId xmlns:p14="http://schemas.microsoft.com/office/powerpoint/2010/main" val="2761474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FCA29AA-35F1-E14D-A8FF-F1102EDE8A62}" type="datetimeFigureOut">
              <a:rPr lang="en-US" smtClean="0"/>
              <a:t>10/22/2024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DC41041-E650-8A4F-AF87-A3961D75DD95}" type="slidenum">
              <a:rPr lang="en-US" smtClean="0"/>
              <a:t>‹#›</a:t>
            </a:fld>
            <a:endParaRPr lang="en-US"/>
          </a:p>
        </p:txBody>
      </p:sp>
    </p:spTree>
    <p:extLst>
      <p:ext uri="{BB962C8B-B14F-4D97-AF65-F5344CB8AC3E}">
        <p14:creationId xmlns:p14="http://schemas.microsoft.com/office/powerpoint/2010/main" val="1309160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flavors are clearly designed to appeal to kids.</a:t>
            </a:r>
          </a:p>
        </p:txBody>
      </p:sp>
      <p:sp>
        <p:nvSpPr>
          <p:cNvPr id="4" name="Slide Number Placeholder 3"/>
          <p:cNvSpPr>
            <a:spLocks noGrp="1"/>
          </p:cNvSpPr>
          <p:nvPr>
            <p:ph type="sldNum" sz="quarter" idx="10"/>
          </p:nvPr>
        </p:nvSpPr>
        <p:spPr/>
        <p:txBody>
          <a:bodyPr/>
          <a:lstStyle/>
          <a:p>
            <a:fld id="{BDC41041-E650-8A4F-AF87-A3961D75DD95}" type="slidenum">
              <a:rPr lang="en-US" smtClean="0"/>
              <a:t>1</a:t>
            </a:fld>
            <a:endParaRPr lang="en-US"/>
          </a:p>
        </p:txBody>
      </p:sp>
    </p:spTree>
    <p:extLst>
      <p:ext uri="{BB962C8B-B14F-4D97-AF65-F5344CB8AC3E}">
        <p14:creationId xmlns:p14="http://schemas.microsoft.com/office/powerpoint/2010/main" val="703652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states – California, Massachusetts, New Jersey, and New York prohibit the sale of all flavored e-cigarettes. California and Massachusetts also prohibit the sale of other tobacco products, including menthol cigarettes. </a:t>
            </a:r>
          </a:p>
          <a:p>
            <a:endParaRPr lang="en-US" dirty="0"/>
          </a:p>
          <a:p>
            <a:r>
              <a:rPr lang="en-US" dirty="0"/>
              <a:t>Rhode Island prohibits the sale of all flavored e-cigarettes, except menthol-flavored products.</a:t>
            </a:r>
          </a:p>
          <a:p>
            <a:endParaRPr lang="en-US" dirty="0"/>
          </a:p>
          <a:p>
            <a:r>
              <a:rPr lang="en-US" dirty="0"/>
              <a:t>Maryland’s state comptroller prioritizes enforcement against flavored, cartridge-based and disposable e-cigarettes (except for tobacco or menthol)</a:t>
            </a:r>
          </a:p>
          <a:p>
            <a:endParaRPr lang="en-US" dirty="0"/>
          </a:p>
          <a:p>
            <a:r>
              <a:rPr lang="en-US" dirty="0"/>
              <a:t>Utah restricts sale of flavored-e-cigarettes (except for menthol and mint) to adult-only</a:t>
            </a:r>
          </a:p>
          <a:p>
            <a:r>
              <a:rPr lang="en-US" dirty="0"/>
              <a:t>retail tobacco specialty businesses.</a:t>
            </a:r>
          </a:p>
          <a:p>
            <a:endParaRPr lang="en-US" dirty="0"/>
          </a:p>
          <a:p>
            <a:r>
              <a:rPr lang="en-US" dirty="0"/>
              <a:t>Over 380 localities have enacted restrictions the sale of flavored tobacco products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41041-E650-8A4F-AF87-A3961D75DD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724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The latest data from the National Youth Tobacco Survey show that 7.8% of high school students reported current e-cigarette use in 2024. While rates have declined since their peak in 2019, rates remain high the CDC and FDA continue to emphasize that youth e-cigarette use remains a serious public health concern, with over 1.6 million middle and high school students reporting current e-cigarette use in 2024.</a:t>
            </a:r>
          </a:p>
          <a:p>
            <a:endParaRPr lang="en-US" baseline="0" dirty="0"/>
          </a:p>
          <a:p>
            <a:r>
              <a:rPr lang="en-US" sz="1800" dirty="0">
                <a:effectLst/>
                <a:latin typeface="Arial" panose="020B0604020202020204" pitchFamily="34" charset="0"/>
                <a:ea typeface="Calibri" panose="020F0502020204030204" pitchFamily="34" charset="0"/>
              </a:rPr>
              <a:t>(Note: 2021 data is not comparable to previous years due to a methodology change. Whereas previous surveys were conducted entirely in-school, the 2021 survey included both in-school and at-home responses; students who completed surveys in school reported higher e-cigarette use. Pandemic-related factors such as reduced access to e-cigarettes due to fewer peer interactions may have impacted youth e-cigarette use in 2021.)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64AE2B-2665-4DBC-B876-6E089C0817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906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shows that kids are not just experimenting with these products. Rather, an increasing proportion of youth users are using them frequently or daily – an indicator of addiction. In 2024, 42.1% of high school e-cigarette users reported using e-cigarettes frequently (20 or more days per month), and 29.7% reported using e-cigarettes daily. </a:t>
            </a:r>
            <a:r>
              <a:rPr lang="en-US" b="0" dirty="0">
                <a:latin typeface="Calibri" panose="020F0502020204030204" pitchFamily="34" charset="0"/>
                <a:ea typeface="Calibri" panose="020F0502020204030204" pitchFamily="34" charset="0"/>
              </a:rPr>
              <a:t>From 2014 to 2024, frequent use increased from 15.5% to 42.1% and daily use increased from 9.7% to 29.7%</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64AE2B-2665-4DBC-B876-6E089C0817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468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lang="en-US" sz="1800">
                <a:effectLst/>
                <a:latin typeface="Calibri" panose="020F0502020204030204" pitchFamily="34" charset="0"/>
                <a:ea typeface="Times New Roman" panose="02020603050405020304" pitchFamily="18" charset="0"/>
              </a:rPr>
              <a:t>Today, high nicotine levels in e-cigarettes is very common.</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lang="en-US" sz="1800">
                <a:effectLst/>
                <a:latin typeface="Calibri" panose="020F0502020204030204" pitchFamily="34" charset="0"/>
                <a:ea typeface="Times New Roman" panose="02020603050405020304" pitchFamily="18" charset="0"/>
              </a:rPr>
              <a:t>JUUL introduced the use of nicotine salts to drive up the nicotine concentration of e-liquids, without the irritation that would normally accompany high nicotine exposure, thus making e-cigarettes with high nicotine e-liquids much easier to use by nicotine-naïve people, like youth.</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lang="en-US" sz="1800">
                <a:effectLst/>
                <a:latin typeface="Calibri" panose="020F0502020204030204" pitchFamily="34" charset="0"/>
                <a:ea typeface="Times New Roman" panose="02020603050405020304" pitchFamily="18" charset="0"/>
              </a:rPr>
              <a:t>The increased measures of addiction among youth, such as frequency of use (shown prior)</a:t>
            </a:r>
            <a:r>
              <a:rPr lang="en-US" sz="1800">
                <a:effectLst/>
                <a:latin typeface="Calibri" panose="020F0502020204030204" pitchFamily="34" charset="0"/>
                <a:ea typeface="Calibri" panose="020F0502020204030204" pitchFamily="34" charset="0"/>
              </a:rPr>
              <a:t> </a:t>
            </a:r>
            <a:r>
              <a:rPr lang="en-US" sz="1800">
                <a:effectLst/>
                <a:latin typeface="Calibri" panose="020F0502020204030204" pitchFamily="34" charset="0"/>
                <a:ea typeface="Times New Roman" panose="02020603050405020304" pitchFamily="18" charset="0"/>
              </a:rPr>
              <a:t>is directly correlated with increases in the sale of high nicotine e-cigarettes</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lang="en-US" sz="1800">
                <a:effectLst/>
                <a:latin typeface="Calibri" panose="020F0502020204030204" pitchFamily="34" charset="0"/>
                <a:ea typeface="Times New Roman" panose="02020603050405020304" pitchFamily="18" charset="0"/>
              </a:rPr>
              <a:t>This slide shows trends in e-cigarette sales by nicotine strength from 2017 to 2022. The growing yellow bars reflect e-cigarettes with 5% nicotine content or greater. For reference, Juul claims that their 5% nicotine content product is equivalent to the amount of nicotine in a pack of 20 cigarettes. Products with 5% nicotine or higher increased from 5% to 81% of sales between January 2017 and March 2022. This shift you see was originally driven by Juul but many other products have emulated Juul and are available in even higher nicotine concentrations. </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a:effectLst/>
                <a:latin typeface="Calibri" panose="020F0502020204030204" pitchFamily="34" charset="0"/>
                <a:ea typeface="Times New Roman" panose="02020603050405020304" pitchFamily="18" charset="0"/>
              </a:rPr>
              <a:t>(Data not shown, but related if you want to mention): Large-format disposable e-cigarettes that allow for thousands of “puffs,” like Elf Bar, have also become widely available in recent years. One study aptly described current disposables on the market as “bigger, stronger and cheaper.” From January 2017 through September 2022, disposable e-cigarettes quintupled in e-liquid capacity and nearly tripled in average nicotine strength, while decreasing threefold in price per milliliter of e-liquid</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DADF2B75-5C4C-4042-848D-6B4542076AFB}" type="slidenum">
              <a:rPr lang="en-US" smtClean="0"/>
              <a:t>5</a:t>
            </a:fld>
            <a:endParaRPr lang="en-US"/>
          </a:p>
        </p:txBody>
      </p:sp>
    </p:spTree>
    <p:extLst>
      <p:ext uri="{BB962C8B-B14F-4D97-AF65-F5344CB8AC3E}">
        <p14:creationId xmlns:p14="http://schemas.microsoft.com/office/powerpoint/2010/main" val="4216362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Available studies on short-term effects, such as changes in vascular stiffness, blood pressure, and heart rate, suggest that vaping during adolescence may lead to increased likelihood of cardiovascular disease later in life</a:t>
            </a:r>
            <a:endParaRPr lang="en-US"/>
          </a:p>
        </p:txBody>
      </p:sp>
      <p:sp>
        <p:nvSpPr>
          <p:cNvPr id="4" name="Slide Number Placeholder 3"/>
          <p:cNvSpPr>
            <a:spLocks noGrp="1"/>
          </p:cNvSpPr>
          <p:nvPr>
            <p:ph type="sldNum" sz="quarter" idx="5"/>
          </p:nvPr>
        </p:nvSpPr>
        <p:spPr/>
        <p:txBody>
          <a:bodyPr/>
          <a:lstStyle/>
          <a:p>
            <a:fld id="{DADF2B75-5C4C-4042-848D-6B4542076AFB}" type="slidenum">
              <a:rPr lang="en-US" smtClean="0"/>
              <a:t>6</a:t>
            </a:fld>
            <a:endParaRPr lang="en-US"/>
          </a:p>
        </p:txBody>
      </p:sp>
    </p:spTree>
    <p:extLst>
      <p:ext uri="{BB962C8B-B14F-4D97-AF65-F5344CB8AC3E}">
        <p14:creationId xmlns:p14="http://schemas.microsoft.com/office/powerpoint/2010/main" val="4152963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U.S. Federal Trade Commission only recently began to collect data on marketing and promotional spending by the top e-cigarette companies (6 companies during 2015-2018: </a:t>
            </a:r>
            <a:r>
              <a:rPr lang="en-US" sz="1200" b="0" i="0" u="none" strike="noStrike" baseline="0" err="1">
                <a:solidFill>
                  <a:srgbClr val="000000"/>
                </a:solidFill>
                <a:latin typeface="Times New Roman" panose="02020603050405020304" pitchFamily="18" charset="0"/>
              </a:rPr>
              <a:t>Fontem</a:t>
            </a:r>
            <a:r>
              <a:rPr lang="en-US" sz="1200" b="0" i="0" u="none" strike="noStrike" baseline="0">
                <a:solidFill>
                  <a:srgbClr val="000000"/>
                </a:solidFill>
                <a:latin typeface="Times New Roman" panose="02020603050405020304" pitchFamily="18" charset="0"/>
              </a:rPr>
              <a:t> US, Inc. (</a:t>
            </a:r>
            <a:r>
              <a:rPr lang="en-US" sz="1200" b="0" i="0" u="none" strike="noStrike" baseline="0" err="1">
                <a:solidFill>
                  <a:srgbClr val="000000"/>
                </a:solidFill>
                <a:latin typeface="Times New Roman" panose="02020603050405020304" pitchFamily="18" charset="0"/>
              </a:rPr>
              <a:t>blu</a:t>
            </a:r>
            <a:r>
              <a:rPr lang="en-US" sz="1200" b="0" i="0" u="none" strike="noStrike" baseline="0">
                <a:solidFill>
                  <a:srgbClr val="000000"/>
                </a:solidFill>
                <a:latin typeface="Times New Roman" panose="02020603050405020304" pitchFamily="18" charset="0"/>
              </a:rPr>
              <a:t> e-cigs); JUUL Labs, Inc.; Logic Technology Development LLC; NJOY, LLC; Altria/Nu Mark LLC; and R.J. Reynolds Vapor Company. 5 companies during 2019-2020: </a:t>
            </a:r>
            <a:r>
              <a:rPr lang="en-US" sz="1200" b="0" i="0" u="none" strike="noStrike" baseline="0" err="1">
                <a:solidFill>
                  <a:srgbClr val="000000"/>
                </a:solidFill>
                <a:latin typeface="Times New Roman" panose="02020603050405020304" pitchFamily="18" charset="0"/>
              </a:rPr>
              <a:t>Fontem</a:t>
            </a:r>
            <a:r>
              <a:rPr lang="en-US" sz="1200" b="0" i="0" u="none" strike="noStrike" baseline="0">
                <a:solidFill>
                  <a:srgbClr val="000000"/>
                </a:solidFill>
                <a:latin typeface="Times New Roman" panose="02020603050405020304" pitchFamily="18" charset="0"/>
              </a:rPr>
              <a:t> US, Inc.; JUUL Labs, Inc.; Logic Technology Development LLC; NJOY, LLC; and R.J. Reynolds Vapor Company).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rgbClr val="000000"/>
                </a:solidFill>
                <a:latin typeface="Times New Roman" panose="02020603050405020304" pitchFamily="18" charset="0"/>
              </a:rPr>
              <a:t>Marketing spending peaked at $1 billion in 2019, coinciding with the peak in youth e-cig use. Most recent data are from 2020, showing $719.9 million spent on marketing and advertising in total.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a:solidFill>
                  <a:srgbClr val="000000"/>
                </a:solidFill>
                <a:latin typeface="Times New Roman" panose="02020603050405020304" pitchFamily="18" charset="0"/>
              </a:rPr>
              <a:t>While spending has declined, social media marketing, which is generally cheaper than other forms of marketing, has been a big part of e-cig marketing. </a:t>
            </a:r>
          </a:p>
        </p:txBody>
      </p:sp>
      <p:sp>
        <p:nvSpPr>
          <p:cNvPr id="4" name="Slide Number Placeholder 3"/>
          <p:cNvSpPr>
            <a:spLocks noGrp="1"/>
          </p:cNvSpPr>
          <p:nvPr>
            <p:ph type="sldNum" sz="quarter" idx="5"/>
          </p:nvPr>
        </p:nvSpPr>
        <p:spPr/>
        <p:txBody>
          <a:bodyPr/>
          <a:lstStyle/>
          <a:p>
            <a:fld id="{DADF2B75-5C4C-4042-848D-6B4542076AFB}" type="slidenum">
              <a:rPr lang="en-US" smtClean="0"/>
              <a:t>8</a:t>
            </a:fld>
            <a:endParaRPr lang="en-US"/>
          </a:p>
        </p:txBody>
      </p:sp>
    </p:spTree>
    <p:extLst>
      <p:ext uri="{BB962C8B-B14F-4D97-AF65-F5344CB8AC3E}">
        <p14:creationId xmlns:p14="http://schemas.microsoft.com/office/powerpoint/2010/main" val="2661156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Youth e-cigarette use continues to be driven by the widespread availability of flavored products – in 2024, 87.6% of youth e-cigarette users reported using flavored e-cigarettes. </a:t>
            </a:r>
            <a:r>
              <a:rPr lang="en-US" sz="1200" dirty="0">
                <a:effectLst/>
                <a:latin typeface="Arial" panose="020B0604020202020204" pitchFamily="34" charset="0"/>
                <a:ea typeface="Times New Roman" panose="02020603050405020304" pitchFamily="18" charset="0"/>
              </a:rPr>
              <a:t>Among youth users of flavored e-cigarettes, the most commonly used flavor types are fruit and candy flavors, followed by mint and menthol.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41041-E650-8A4F-AF87-A3961D75DD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839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Arial" panose="020B0604020202020204" pitchFamily="34" charset="0"/>
                <a:ea typeface="Calibri" panose="020F0502020204030204" pitchFamily="34" charset="0"/>
                <a:cs typeface="Times New Roman" panose="02020603050405020304" pitchFamily="18" charset="0"/>
              </a:rPr>
              <a:t>The February 2020 policy led to increases in the sale and market share of menthol-flavored e-cigarettes (the dark green color), which were exempt from the flavor restrictions on cartridge-based products like Juul. From 2019 to 2020, the market share of menthol-flavored e-cigarettes more than doubled. The latest data show that as of June 16, 2024, menthol-flavored e-cigarette sales accounted for 27.2% of the overall e-cigarette market and 60.6% of the prefilled cartridge market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Menthol e-cigarettes remain popular among youth. </a:t>
            </a:r>
            <a:r>
              <a:rPr lang="en-US" sz="1200" dirty="0">
                <a:effectLst/>
                <a:latin typeface="Arial" panose="020B0604020202020204" pitchFamily="34" charset="0"/>
                <a:ea typeface="Calibri" panose="020F0502020204030204" pitchFamily="34" charset="0"/>
              </a:rPr>
              <a:t>In 2024, 17% of high school e-cigarette users reported using menthol-flavored products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DC41041-E650-8A4F-AF87-A3961D75DD95}" type="slidenum">
              <a:rPr lang="en-US" smtClean="0"/>
              <a:t>12</a:t>
            </a:fld>
            <a:endParaRPr lang="en-US"/>
          </a:p>
        </p:txBody>
      </p:sp>
    </p:spTree>
    <p:extLst>
      <p:ext uri="{BB962C8B-B14F-4D97-AF65-F5344CB8AC3E}">
        <p14:creationId xmlns:p14="http://schemas.microsoft.com/office/powerpoint/2010/main" val="4179990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most popular products among youth have changed greatly year to year, reflecting changes in FDA regulation and enforcement priorities.</a:t>
            </a:r>
          </a:p>
          <a:p>
            <a:endParaRPr lang="en-US" dirty="0"/>
          </a:p>
          <a:p>
            <a:r>
              <a:rPr lang="en-US" dirty="0"/>
              <a:t>Of the top selling brands among youth in 2024, Elf Bar, </a:t>
            </a:r>
            <a:r>
              <a:rPr lang="en-US" dirty="0" err="1"/>
              <a:t>Esco</a:t>
            </a:r>
            <a:r>
              <a:rPr lang="en-US" dirty="0"/>
              <a:t> Bar, Mr. Fog and Breeze are disposable e-cigarettes whereas Juul and </a:t>
            </a:r>
            <a:r>
              <a:rPr lang="en-US" dirty="0" err="1"/>
              <a:t>Vuse</a:t>
            </a:r>
            <a:r>
              <a:rPr lang="en-US" dirty="0"/>
              <a:t> are prefilled cartridges. </a:t>
            </a:r>
          </a:p>
          <a:p>
            <a:endParaRPr lang="en-US" dirty="0"/>
          </a:p>
          <a:p>
            <a:r>
              <a:rPr lang="en-US" dirty="0"/>
              <a:t>These popular youth brands are also among the top-selling brands nationally. </a:t>
            </a:r>
            <a:r>
              <a:rPr lang="en-US" sz="1200" dirty="0">
                <a:effectLst/>
                <a:latin typeface="Calibri" panose="020F0502020204030204" pitchFamily="34" charset="0"/>
                <a:ea typeface="Calibri" panose="020F0502020204030204" pitchFamily="34" charset="0"/>
                <a:cs typeface="Times New Roman" panose="02020603050405020304" pitchFamily="18" charset="0"/>
              </a:rPr>
              <a:t>The top ten brands during the period spanning April 21, 2024 through June 16, 2024, were (in descending order of dollar sales)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Vuse</a:t>
            </a:r>
            <a:r>
              <a:rPr lang="en-US" sz="1200" dirty="0">
                <a:effectLst/>
                <a:latin typeface="Calibri" panose="020F0502020204030204" pitchFamily="34" charset="0"/>
                <a:ea typeface="Calibri" panose="020F0502020204030204" pitchFamily="34" charset="0"/>
                <a:cs typeface="Times New Roman" panose="02020603050405020304" pitchFamily="18" charset="0"/>
              </a:rPr>
              <a:t>, JUUL,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Geek Bar Pulse</a:t>
            </a:r>
            <a:r>
              <a:rPr lang="en-US" sz="1200" dirty="0">
                <a:effectLst/>
                <a:latin typeface="Calibri" panose="020F0502020204030204" pitchFamily="34" charset="0"/>
                <a:ea typeface="Calibri" panose="020F0502020204030204" pitchFamily="34" charset="0"/>
                <a:cs typeface="Times New Roman" panose="02020603050405020304" pitchFamily="18" charset="0"/>
              </a:rPr>
              <a:t>, Breeze Smoke, NJOY,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RAZ</a:t>
            </a:r>
            <a:r>
              <a:rPr lang="en-US" sz="1200" dirty="0">
                <a:effectLst/>
                <a:latin typeface="Calibri" panose="020F0502020204030204" pitchFamily="34" charset="0"/>
                <a:ea typeface="Calibri" panose="020F0502020204030204" pitchFamily="34" charset="0"/>
                <a:cs typeface="Times New Roman" panose="02020603050405020304" pitchFamily="18" charset="0"/>
              </a:rPr>
              <a:t>, HQD, Loon Maxx, Breeze Prime, and Juicy Bar</a:t>
            </a:r>
            <a:endParaRPr lang="en-US" dirty="0"/>
          </a:p>
          <a:p>
            <a:endParaRPr lang="en-US" dirty="0"/>
          </a:p>
          <a:p>
            <a:r>
              <a:rPr lang="en-US" dirty="0"/>
              <a:t>Elf Bar, </a:t>
            </a:r>
            <a:r>
              <a:rPr lang="en-US" dirty="0" err="1"/>
              <a:t>Esco</a:t>
            </a:r>
            <a:r>
              <a:rPr lang="en-US" dirty="0"/>
              <a:t> Bars, Mr. Fog and Breeze are all on the market illegally and despite being subject to many FDA enforcement actions, continue to be widely available. While the FDA denied marketing applications for all Juul products in June 2022, it subsequently rescinded their denial and Juul’s applications remain under review. The FDA also denied marketing applications for the popular </a:t>
            </a:r>
            <a:r>
              <a:rPr lang="en-US" dirty="0" err="1"/>
              <a:t>Vuse</a:t>
            </a:r>
            <a:r>
              <a:rPr lang="en-US" dirty="0"/>
              <a:t> Alto product, but this order is currently being litigated.</a:t>
            </a:r>
          </a:p>
          <a:p>
            <a:endParaRPr lang="en-US" dirty="0"/>
          </a:p>
          <a:p>
            <a:endParaRPr lang="en-US" dirty="0"/>
          </a:p>
        </p:txBody>
      </p:sp>
      <p:sp>
        <p:nvSpPr>
          <p:cNvPr id="4" name="Slide Number Placeholder 3"/>
          <p:cNvSpPr>
            <a:spLocks noGrp="1"/>
          </p:cNvSpPr>
          <p:nvPr>
            <p:ph type="sldNum" sz="quarter" idx="5"/>
          </p:nvPr>
        </p:nvSpPr>
        <p:spPr/>
        <p:txBody>
          <a:bodyPr/>
          <a:lstStyle/>
          <a:p>
            <a:fld id="{DADF2B75-5C4C-4042-848D-6B4542076AFB}" type="slidenum">
              <a:rPr lang="en-US" smtClean="0"/>
              <a:t>13</a:t>
            </a:fld>
            <a:endParaRPr lang="en-US"/>
          </a:p>
        </p:txBody>
      </p:sp>
    </p:spTree>
    <p:extLst>
      <p:ext uri="{BB962C8B-B14F-4D97-AF65-F5344CB8AC3E}">
        <p14:creationId xmlns:p14="http://schemas.microsoft.com/office/powerpoint/2010/main" val="31989534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BA73471-792F-274B-A3BF-1BC3CD4755A6}"/>
              </a:ext>
            </a:extLst>
          </p:cNvPr>
          <p:cNvSpPr/>
          <p:nvPr userDrawn="1"/>
        </p:nvSpPr>
        <p:spPr>
          <a:xfrm>
            <a:off x="-4504" y="6408815"/>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1B871B-0A0B-C645-A990-2DF8BD33B26E}"/>
              </a:ext>
            </a:extLst>
          </p:cNvPr>
          <p:cNvSpPr>
            <a:spLocks noGrp="1"/>
          </p:cNvSpPr>
          <p:nvPr>
            <p:ph type="ctrTitle" hasCustomPrompt="1"/>
          </p:nvPr>
        </p:nvSpPr>
        <p:spPr>
          <a:xfrm>
            <a:off x="1143000" y="1122363"/>
            <a:ext cx="6858000" cy="2387600"/>
          </a:xfrm>
        </p:spPr>
        <p:txBody>
          <a:bodyPr anchor="b"/>
          <a:lstStyle>
            <a:lvl1pPr algn="ctr">
              <a:defRPr sz="6000"/>
            </a:lvl1pPr>
          </a:lstStyle>
          <a:p>
            <a:r>
              <a:rPr lang="en-US" dirty="0"/>
              <a:t>Click to edit Master title style: Text-only slide option</a:t>
            </a:r>
          </a:p>
        </p:txBody>
      </p:sp>
      <p:sp>
        <p:nvSpPr>
          <p:cNvPr id="3" name="Subtitle 2">
            <a:extLst>
              <a:ext uri="{FF2B5EF4-FFF2-40B4-BE49-F238E27FC236}">
                <a16:creationId xmlns:a16="http://schemas.microsoft.com/office/drawing/2014/main" id="{CADF2E3B-6153-4446-BC5E-35B9BF4F9B1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045C5C-3F6C-0540-977B-6D8DAE01398A}"/>
              </a:ext>
            </a:extLst>
          </p:cNvPr>
          <p:cNvSpPr>
            <a:spLocks noGrp="1"/>
          </p:cNvSpPr>
          <p:nvPr>
            <p:ph type="dt" sz="half" idx="10"/>
          </p:nvPr>
        </p:nvSpPr>
        <p:spPr>
          <a:xfrm>
            <a:off x="209921" y="6408824"/>
            <a:ext cx="1545755" cy="365125"/>
          </a:xfrm>
        </p:spPr>
        <p:txBody>
          <a:bodyPr/>
          <a:lstStyle>
            <a:lvl1pPr>
              <a:defRPr>
                <a:solidFill>
                  <a:schemeClr val="bg1"/>
                </a:solidFill>
              </a:defRPr>
            </a:lvl1pPr>
          </a:lstStyle>
          <a:p>
            <a:fld id="{AAA330CD-CB1A-D74E-B9C9-C8AAA758D22B}" type="datetimeFigureOut">
              <a:rPr lang="en-US" smtClean="0"/>
              <a:pPr/>
              <a:t>10/22/2024</a:t>
            </a:fld>
            <a:endParaRPr lang="en-US" dirty="0"/>
          </a:p>
        </p:txBody>
      </p:sp>
      <p:sp>
        <p:nvSpPr>
          <p:cNvPr id="5" name="Footer Placeholder 4">
            <a:extLst>
              <a:ext uri="{FF2B5EF4-FFF2-40B4-BE49-F238E27FC236}">
                <a16:creationId xmlns:a16="http://schemas.microsoft.com/office/drawing/2014/main" id="{9BF97270-32B2-7843-9F7B-1D8EFB278882}"/>
              </a:ext>
            </a:extLst>
          </p:cNvPr>
          <p:cNvSpPr>
            <a:spLocks noGrp="1"/>
          </p:cNvSpPr>
          <p:nvPr>
            <p:ph type="ftr" sz="quarter" idx="11"/>
          </p:nvPr>
        </p:nvSpPr>
        <p:spPr>
          <a:xfrm>
            <a:off x="2096608" y="6401329"/>
            <a:ext cx="4107599" cy="365125"/>
          </a:xfrm>
        </p:spPr>
        <p:txBody>
          <a:bodyPr/>
          <a:lstStyle>
            <a:lvl1pPr>
              <a:defRPr>
                <a:solidFill>
                  <a:schemeClr val="bg1"/>
                </a:solidFill>
              </a:defRPr>
            </a:lvl1pPr>
          </a:lstStyle>
          <a:p>
            <a:endParaRPr lang="en-US" dirty="0"/>
          </a:p>
        </p:txBody>
      </p:sp>
      <p:sp>
        <p:nvSpPr>
          <p:cNvPr id="7" name="Rectangle 6">
            <a:extLst>
              <a:ext uri="{FF2B5EF4-FFF2-40B4-BE49-F238E27FC236}">
                <a16:creationId xmlns:a16="http://schemas.microsoft.com/office/drawing/2014/main" id="{AE596BCF-0797-1E41-9B48-6D0E98BC1484}"/>
              </a:ext>
            </a:extLst>
          </p:cNvPr>
          <p:cNvSpPr/>
          <p:nvPr userDrawn="1"/>
        </p:nvSpPr>
        <p:spPr>
          <a:xfrm>
            <a:off x="0" y="2"/>
            <a:ext cx="9144000" cy="367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AD670CC-39EE-B549-9455-56D8C3874BAA}"/>
              </a:ext>
            </a:extLst>
          </p:cNvPr>
          <p:cNvSpPr/>
          <p:nvPr userDrawn="1"/>
        </p:nvSpPr>
        <p:spPr>
          <a:xfrm>
            <a:off x="8873201" y="-2234"/>
            <a:ext cx="270803" cy="3672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6EC9159-CE77-CD44-8EC4-49FEB602281E}"/>
              </a:ext>
            </a:extLst>
          </p:cNvPr>
          <p:cNvSpPr/>
          <p:nvPr userDrawn="1"/>
        </p:nvSpPr>
        <p:spPr>
          <a:xfrm>
            <a:off x="8572504" y="2"/>
            <a:ext cx="275270"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85EAEA-5689-E04A-B393-0632818E7276}"/>
              </a:ext>
            </a:extLst>
          </p:cNvPr>
          <p:cNvSpPr/>
          <p:nvPr userDrawn="1"/>
        </p:nvSpPr>
        <p:spPr>
          <a:xfrm>
            <a:off x="8276275" y="2"/>
            <a:ext cx="267906"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16" y="14162"/>
            <a:ext cx="1276350" cy="1257300"/>
          </a:xfrm>
          <a:prstGeom prst="rect">
            <a:avLst/>
          </a:prstGeom>
        </p:spPr>
      </p:pic>
      <p:sp>
        <p:nvSpPr>
          <p:cNvPr id="16" name="Rectangle 15">
            <a:extLst>
              <a:ext uri="{FF2B5EF4-FFF2-40B4-BE49-F238E27FC236}">
                <a16:creationId xmlns:a16="http://schemas.microsoft.com/office/drawing/2014/main" id="{D3936C90-6802-984F-B619-15B9B0F23FBC}"/>
              </a:ext>
            </a:extLst>
          </p:cNvPr>
          <p:cNvSpPr/>
          <p:nvPr userDrawn="1"/>
        </p:nvSpPr>
        <p:spPr>
          <a:xfrm>
            <a:off x="6756854" y="6398566"/>
            <a:ext cx="2382647" cy="4594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0E8FE20-4F5D-044B-929E-6062DAA61573}"/>
              </a:ext>
            </a:extLst>
          </p:cNvPr>
          <p:cNvSpPr txBox="1"/>
          <p:nvPr userDrawn="1"/>
        </p:nvSpPr>
        <p:spPr>
          <a:xfrm>
            <a:off x="6942970" y="6479520"/>
            <a:ext cx="2163965" cy="307777"/>
          </a:xfrm>
          <a:prstGeom prst="rect">
            <a:avLst/>
          </a:prstGeom>
          <a:noFill/>
        </p:spPr>
        <p:txBody>
          <a:bodyPr wrap="square" rtlCol="0" anchor="ctr">
            <a:spAutoFit/>
          </a:bodyPr>
          <a:lstStyle/>
          <a:p>
            <a:r>
              <a:rPr lang="en-US" sz="1400" b="1" dirty="0" err="1">
                <a:solidFill>
                  <a:schemeClr val="bg1"/>
                </a:solidFill>
                <a:latin typeface="Arial Narrow" panose="020B0604020202020204" pitchFamily="34" charset="0"/>
                <a:cs typeface="Arial Narrow" panose="020B0604020202020204" pitchFamily="34" charset="0"/>
              </a:rPr>
              <a:t>TobaccoFreeKids.org</a:t>
            </a:r>
            <a:r>
              <a:rPr lang="en-US" sz="1400" b="1" dirty="0">
                <a:solidFill>
                  <a:schemeClr val="bg1"/>
                </a:solidFill>
                <a:latin typeface="Arial Narrow" panose="020B0604020202020204" pitchFamily="34" charset="0"/>
                <a:cs typeface="Arial Narrow" panose="020B0604020202020204" pitchFamily="34" charset="0"/>
              </a:rPr>
              <a:t>    </a:t>
            </a:r>
            <a:r>
              <a:rPr lang="en-US" sz="1400" b="1" dirty="0">
                <a:solidFill>
                  <a:srgbClr val="FF7E79"/>
                </a:solidFill>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2444434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197416-5451-D54F-AD51-739303610C7C}"/>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749A0C-E940-BD4B-A3A5-D2B46A2DECC4}"/>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29701D-ABA9-BB4F-8426-5CF7BC2C7B13}"/>
              </a:ext>
            </a:extLst>
          </p:cNvPr>
          <p:cNvSpPr>
            <a:spLocks noGrp="1"/>
          </p:cNvSpPr>
          <p:nvPr>
            <p:ph type="dt" sz="half" idx="10"/>
          </p:nvPr>
        </p:nvSpPr>
        <p:spPr/>
        <p:txBody>
          <a:bodyPr/>
          <a:lstStyle/>
          <a:p>
            <a:fld id="{AAA330CD-CB1A-D74E-B9C9-C8AAA758D22B}" type="datetimeFigureOut">
              <a:rPr lang="en-US" smtClean="0"/>
              <a:t>10/22/2024</a:t>
            </a:fld>
            <a:endParaRPr lang="en-US"/>
          </a:p>
        </p:txBody>
      </p:sp>
      <p:sp>
        <p:nvSpPr>
          <p:cNvPr id="5" name="Footer Placeholder 4">
            <a:extLst>
              <a:ext uri="{FF2B5EF4-FFF2-40B4-BE49-F238E27FC236}">
                <a16:creationId xmlns:a16="http://schemas.microsoft.com/office/drawing/2014/main" id="{73D2825D-0F9D-774E-8E57-DC4357882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22ABC-7AC1-4941-A86F-DFAEA6CB4D4B}"/>
              </a:ext>
            </a:extLst>
          </p:cNvPr>
          <p:cNvSpPr>
            <a:spLocks noGrp="1"/>
          </p:cNvSpPr>
          <p:nvPr>
            <p:ph type="sldNum" sz="quarter" idx="12"/>
          </p:nvPr>
        </p:nvSpPr>
        <p:spPr/>
        <p:txBody>
          <a:bodyPr/>
          <a:lstStyle/>
          <a:p>
            <a:fld id="{4CD90ECC-532E-DC48-BC9E-4686562BCD73}" type="slidenum">
              <a:rPr lang="en-US" smtClean="0"/>
              <a:t>‹#›</a:t>
            </a:fld>
            <a:endParaRPr lang="en-US"/>
          </a:p>
        </p:txBody>
      </p:sp>
    </p:spTree>
    <p:extLst>
      <p:ext uri="{BB962C8B-B14F-4D97-AF65-F5344CB8AC3E}">
        <p14:creationId xmlns:p14="http://schemas.microsoft.com/office/powerpoint/2010/main" val="3626221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098319-08B2-4AF9-B6E8-2F6BF1B24422}"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31E5F1-D891-49AD-958B-3C34312549AD}" type="slidenum">
              <a:rPr lang="en-US" smtClean="0"/>
              <a:t>‹#›</a:t>
            </a:fld>
            <a:endParaRPr lang="en-US"/>
          </a:p>
        </p:txBody>
      </p:sp>
    </p:spTree>
    <p:extLst>
      <p:ext uri="{BB962C8B-B14F-4D97-AF65-F5344CB8AC3E}">
        <p14:creationId xmlns:p14="http://schemas.microsoft.com/office/powerpoint/2010/main" val="44638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9014663-6F99-C34E-94AE-A2855C800D9B}"/>
              </a:ext>
            </a:extLst>
          </p:cNvPr>
          <p:cNvSpPr/>
          <p:nvPr userDrawn="1"/>
        </p:nvSpPr>
        <p:spPr>
          <a:xfrm>
            <a:off x="0" y="2"/>
            <a:ext cx="9144000" cy="367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6660F62-2584-B24D-95DB-0608141A3230}"/>
              </a:ext>
            </a:extLst>
          </p:cNvPr>
          <p:cNvSpPr/>
          <p:nvPr userDrawn="1"/>
        </p:nvSpPr>
        <p:spPr>
          <a:xfrm>
            <a:off x="8873201" y="-2234"/>
            <a:ext cx="270803" cy="3672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05B559C-4B05-E343-9364-B669AFB52F7D}"/>
              </a:ext>
            </a:extLst>
          </p:cNvPr>
          <p:cNvSpPr/>
          <p:nvPr userDrawn="1"/>
        </p:nvSpPr>
        <p:spPr>
          <a:xfrm>
            <a:off x="8572504" y="2"/>
            <a:ext cx="275270"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6488204-7AB1-D246-9FFC-90399D024859}"/>
              </a:ext>
            </a:extLst>
          </p:cNvPr>
          <p:cNvSpPr/>
          <p:nvPr userDrawn="1"/>
        </p:nvSpPr>
        <p:spPr>
          <a:xfrm>
            <a:off x="8276275" y="2"/>
            <a:ext cx="267906"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AA9C3A6-480C-4E4C-9937-C2F8E9B641AC}"/>
              </a:ext>
            </a:extLst>
          </p:cNvPr>
          <p:cNvSpPr/>
          <p:nvPr userDrawn="1"/>
        </p:nvSpPr>
        <p:spPr>
          <a:xfrm>
            <a:off x="-4504" y="6408815"/>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ate Placeholder 3">
            <a:extLst>
              <a:ext uri="{FF2B5EF4-FFF2-40B4-BE49-F238E27FC236}">
                <a16:creationId xmlns:a16="http://schemas.microsoft.com/office/drawing/2014/main" id="{4A6E44B1-9DE5-4A4D-B7B4-04C7DF4F98AA}"/>
              </a:ext>
            </a:extLst>
          </p:cNvPr>
          <p:cNvSpPr>
            <a:spLocks noGrp="1"/>
          </p:cNvSpPr>
          <p:nvPr>
            <p:ph type="dt" sz="half" idx="10"/>
          </p:nvPr>
        </p:nvSpPr>
        <p:spPr>
          <a:xfrm>
            <a:off x="209921" y="6408824"/>
            <a:ext cx="1545755" cy="365125"/>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AA330CD-CB1A-D74E-B9C9-C8AAA758D22B}" type="datetimeFigureOut">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10/22/2024</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ooter Placeholder 4">
            <a:extLst>
              <a:ext uri="{FF2B5EF4-FFF2-40B4-BE49-F238E27FC236}">
                <a16:creationId xmlns:a16="http://schemas.microsoft.com/office/drawing/2014/main" id="{7EA88591-02BC-3B48-8FDA-4670D79D75C1}"/>
              </a:ext>
            </a:extLst>
          </p:cNvPr>
          <p:cNvSpPr>
            <a:spLocks noGrp="1"/>
          </p:cNvSpPr>
          <p:nvPr>
            <p:ph type="ftr" sz="quarter" idx="11"/>
          </p:nvPr>
        </p:nvSpPr>
        <p:spPr>
          <a:xfrm>
            <a:off x="2096608" y="6401329"/>
            <a:ext cx="4107599" cy="365125"/>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879834-5500-D343-9E7D-7403E8F32203}"/>
              </a:ext>
            </a:extLst>
          </p:cNvPr>
          <p:cNvSpPr>
            <a:spLocks noGrp="1"/>
          </p:cNvSpPr>
          <p:nvPr>
            <p:ph type="title"/>
          </p:nvPr>
        </p:nvSpPr>
        <p:spPr>
          <a:xfrm>
            <a:off x="1521307" y="365130"/>
            <a:ext cx="7236701" cy="901793"/>
          </a:xfrm>
        </p:spPr>
        <p:txBody>
          <a:bodyPr/>
          <a:lstStyle/>
          <a:p>
            <a:r>
              <a:rPr lang="en-US"/>
              <a:t>Click to edit Master title style</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16" y="14162"/>
            <a:ext cx="1276350" cy="1257300"/>
          </a:xfrm>
          <a:prstGeom prst="rect">
            <a:avLst/>
          </a:prstGeom>
        </p:spPr>
      </p:pic>
      <p:sp>
        <p:nvSpPr>
          <p:cNvPr id="21" name="Rectangle 20">
            <a:extLst>
              <a:ext uri="{FF2B5EF4-FFF2-40B4-BE49-F238E27FC236}">
                <a16:creationId xmlns:a16="http://schemas.microsoft.com/office/drawing/2014/main" id="{D3936C90-6802-984F-B619-15B9B0F23FBC}"/>
              </a:ext>
            </a:extLst>
          </p:cNvPr>
          <p:cNvSpPr/>
          <p:nvPr userDrawn="1"/>
        </p:nvSpPr>
        <p:spPr>
          <a:xfrm>
            <a:off x="6756854" y="6409199"/>
            <a:ext cx="2382647" cy="4594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0E8FE20-4F5D-044B-929E-6062DAA61573}"/>
              </a:ext>
            </a:extLst>
          </p:cNvPr>
          <p:cNvSpPr txBox="1"/>
          <p:nvPr userDrawn="1"/>
        </p:nvSpPr>
        <p:spPr>
          <a:xfrm>
            <a:off x="6942970" y="6479520"/>
            <a:ext cx="2163965"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white"/>
                </a:solidFill>
                <a:effectLst/>
                <a:uLnTx/>
                <a:uFillTx/>
                <a:latin typeface="Arial Narrow" panose="020B0604020202020204" pitchFamily="34" charset="0"/>
                <a:ea typeface="+mn-ea"/>
                <a:cs typeface="Arial Narrow" panose="020B0604020202020204" pitchFamily="34" charset="0"/>
              </a:rPr>
              <a:t>TobaccoFreeKids.org</a:t>
            </a:r>
            <a:r>
              <a:rPr kumimoji="0" lang="en-US" sz="1400" b="1" i="0" u="none" strike="noStrike" kern="120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rPr>
              <a:t>    </a:t>
            </a:r>
            <a:r>
              <a:rPr kumimoji="0" lang="en-US" sz="1400" b="1" i="0" u="none" strike="noStrike" kern="1200" cap="none" spc="0" normalizeH="0" baseline="0" noProof="0">
                <a:ln>
                  <a:noFill/>
                </a:ln>
                <a:solidFill>
                  <a:srgbClr val="FF7E79"/>
                </a:solidFill>
                <a:effectLst/>
                <a:uLnTx/>
                <a:uFillTx/>
                <a:latin typeface="Arial" panose="020B0604020202020204" pitchFamily="34" charset="0"/>
                <a:ea typeface="+mn-ea"/>
                <a:cs typeface="Arial" panose="020B0604020202020204" pitchFamily="34" charset="0"/>
              </a:rPr>
              <a:t>&gt;</a:t>
            </a:r>
          </a:p>
        </p:txBody>
      </p:sp>
    </p:spTree>
    <p:extLst>
      <p:ext uri="{BB962C8B-B14F-4D97-AF65-F5344CB8AC3E}">
        <p14:creationId xmlns:p14="http://schemas.microsoft.com/office/powerpoint/2010/main" val="1439821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098319-08B2-4AF9-B6E8-2F6BF1B24422}"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31E5F1-D891-49AD-958B-3C34312549AD}" type="slidenum">
              <a:rPr lang="en-US" smtClean="0"/>
              <a:t>‹#›</a:t>
            </a:fld>
            <a:endParaRPr lang="en-US"/>
          </a:p>
        </p:txBody>
      </p:sp>
    </p:spTree>
    <p:extLst>
      <p:ext uri="{BB962C8B-B14F-4D97-AF65-F5344CB8AC3E}">
        <p14:creationId xmlns:p14="http://schemas.microsoft.com/office/powerpoint/2010/main" val="1761912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9014663-6F99-C34E-94AE-A2855C800D9B}"/>
              </a:ext>
            </a:extLst>
          </p:cNvPr>
          <p:cNvSpPr/>
          <p:nvPr userDrawn="1"/>
        </p:nvSpPr>
        <p:spPr>
          <a:xfrm>
            <a:off x="0" y="2"/>
            <a:ext cx="9144000" cy="367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6660F62-2584-B24D-95DB-0608141A3230}"/>
              </a:ext>
            </a:extLst>
          </p:cNvPr>
          <p:cNvSpPr/>
          <p:nvPr userDrawn="1"/>
        </p:nvSpPr>
        <p:spPr>
          <a:xfrm>
            <a:off x="8873201" y="-2234"/>
            <a:ext cx="270803" cy="3672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5B559C-4B05-E343-9364-B669AFB52F7D}"/>
              </a:ext>
            </a:extLst>
          </p:cNvPr>
          <p:cNvSpPr/>
          <p:nvPr userDrawn="1"/>
        </p:nvSpPr>
        <p:spPr>
          <a:xfrm>
            <a:off x="8572504" y="2"/>
            <a:ext cx="275270"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488204-7AB1-D246-9FFC-90399D024859}"/>
              </a:ext>
            </a:extLst>
          </p:cNvPr>
          <p:cNvSpPr/>
          <p:nvPr userDrawn="1"/>
        </p:nvSpPr>
        <p:spPr>
          <a:xfrm>
            <a:off x="8276275" y="2"/>
            <a:ext cx="267906"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AA9C3A6-480C-4E4C-9937-C2F8E9B641AC}"/>
              </a:ext>
            </a:extLst>
          </p:cNvPr>
          <p:cNvSpPr/>
          <p:nvPr userDrawn="1"/>
        </p:nvSpPr>
        <p:spPr>
          <a:xfrm>
            <a:off x="-4504" y="6408815"/>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4A6E44B1-9DE5-4A4D-B7B4-04C7DF4F98AA}"/>
              </a:ext>
            </a:extLst>
          </p:cNvPr>
          <p:cNvSpPr>
            <a:spLocks noGrp="1"/>
          </p:cNvSpPr>
          <p:nvPr>
            <p:ph type="dt" sz="half" idx="10"/>
          </p:nvPr>
        </p:nvSpPr>
        <p:spPr>
          <a:xfrm>
            <a:off x="209921" y="6408824"/>
            <a:ext cx="1545755" cy="365125"/>
          </a:xfrm>
        </p:spPr>
        <p:txBody>
          <a:bodyPr/>
          <a:lstStyle>
            <a:lvl1pPr>
              <a:defRPr>
                <a:solidFill>
                  <a:schemeClr val="bg1"/>
                </a:solidFill>
              </a:defRPr>
            </a:lvl1pPr>
          </a:lstStyle>
          <a:p>
            <a:fld id="{AAA330CD-CB1A-D74E-B9C9-C8AAA758D22B}" type="datetimeFigureOut">
              <a:rPr lang="en-US" smtClean="0"/>
              <a:pPr/>
              <a:t>10/22/2024</a:t>
            </a:fld>
            <a:endParaRPr lang="en-US" dirty="0"/>
          </a:p>
        </p:txBody>
      </p:sp>
      <p:sp>
        <p:nvSpPr>
          <p:cNvPr id="10" name="Footer Placeholder 4">
            <a:extLst>
              <a:ext uri="{FF2B5EF4-FFF2-40B4-BE49-F238E27FC236}">
                <a16:creationId xmlns:a16="http://schemas.microsoft.com/office/drawing/2014/main" id="{7EA88591-02BC-3B48-8FDA-4670D79D75C1}"/>
              </a:ext>
            </a:extLst>
          </p:cNvPr>
          <p:cNvSpPr>
            <a:spLocks noGrp="1"/>
          </p:cNvSpPr>
          <p:nvPr>
            <p:ph type="ftr" sz="quarter" idx="11"/>
          </p:nvPr>
        </p:nvSpPr>
        <p:spPr>
          <a:xfrm>
            <a:off x="2096608" y="6401329"/>
            <a:ext cx="4107599" cy="365125"/>
          </a:xfrm>
        </p:spPr>
        <p:txBody>
          <a:bodyPr/>
          <a:lstStyle>
            <a:lvl1pPr>
              <a:defRPr>
                <a:solidFill>
                  <a:schemeClr val="bg1"/>
                </a:solidFill>
              </a:defRPr>
            </a:lvl1pPr>
          </a:lstStyle>
          <a:p>
            <a:endParaRPr lang="en-US" dirty="0"/>
          </a:p>
        </p:txBody>
      </p:sp>
      <p:sp>
        <p:nvSpPr>
          <p:cNvPr id="2" name="Title 1">
            <a:extLst>
              <a:ext uri="{FF2B5EF4-FFF2-40B4-BE49-F238E27FC236}">
                <a16:creationId xmlns:a16="http://schemas.microsoft.com/office/drawing/2014/main" id="{ED879834-5500-D343-9E7D-7403E8F32203}"/>
              </a:ext>
            </a:extLst>
          </p:cNvPr>
          <p:cNvSpPr>
            <a:spLocks noGrp="1"/>
          </p:cNvSpPr>
          <p:nvPr>
            <p:ph type="title"/>
          </p:nvPr>
        </p:nvSpPr>
        <p:spPr>
          <a:xfrm>
            <a:off x="1521307" y="365130"/>
            <a:ext cx="7236701" cy="90179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071228-EB58-1C4F-8883-3D1E17620C72}"/>
              </a:ext>
            </a:extLst>
          </p:cNvPr>
          <p:cNvSpPr>
            <a:spLocks noGrp="1"/>
          </p:cNvSpPr>
          <p:nvPr>
            <p:ph idx="1"/>
          </p:nvPr>
        </p:nvSpPr>
        <p:spPr>
          <a:xfrm>
            <a:off x="569743" y="1632043"/>
            <a:ext cx="8188262" cy="4544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16" y="14162"/>
            <a:ext cx="1276350" cy="1257300"/>
          </a:xfrm>
          <a:prstGeom prst="rect">
            <a:avLst/>
          </a:prstGeom>
        </p:spPr>
      </p:pic>
      <p:sp>
        <p:nvSpPr>
          <p:cNvPr id="21" name="Rectangle 20">
            <a:extLst>
              <a:ext uri="{FF2B5EF4-FFF2-40B4-BE49-F238E27FC236}">
                <a16:creationId xmlns:a16="http://schemas.microsoft.com/office/drawing/2014/main" id="{D3936C90-6802-984F-B619-15B9B0F23FBC}"/>
              </a:ext>
            </a:extLst>
          </p:cNvPr>
          <p:cNvSpPr/>
          <p:nvPr userDrawn="1"/>
        </p:nvSpPr>
        <p:spPr>
          <a:xfrm>
            <a:off x="6756854" y="6398566"/>
            <a:ext cx="2382647" cy="4594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0E8FE20-4F5D-044B-929E-6062DAA61573}"/>
              </a:ext>
            </a:extLst>
          </p:cNvPr>
          <p:cNvSpPr txBox="1"/>
          <p:nvPr userDrawn="1"/>
        </p:nvSpPr>
        <p:spPr>
          <a:xfrm>
            <a:off x="6942970" y="6479520"/>
            <a:ext cx="2163965" cy="307777"/>
          </a:xfrm>
          <a:prstGeom prst="rect">
            <a:avLst/>
          </a:prstGeom>
          <a:noFill/>
        </p:spPr>
        <p:txBody>
          <a:bodyPr wrap="square" rtlCol="0" anchor="ctr">
            <a:spAutoFit/>
          </a:bodyPr>
          <a:lstStyle/>
          <a:p>
            <a:r>
              <a:rPr lang="en-US" sz="1400" b="1" dirty="0" err="1">
                <a:solidFill>
                  <a:schemeClr val="bg1"/>
                </a:solidFill>
                <a:latin typeface="Arial Narrow" panose="020B0604020202020204" pitchFamily="34" charset="0"/>
                <a:cs typeface="Arial Narrow" panose="020B0604020202020204" pitchFamily="34" charset="0"/>
              </a:rPr>
              <a:t>TobaccoFreeKids.org</a:t>
            </a:r>
            <a:r>
              <a:rPr lang="en-US" sz="1400" b="1" dirty="0">
                <a:solidFill>
                  <a:schemeClr val="bg1"/>
                </a:solidFill>
                <a:latin typeface="Arial Narrow" panose="020B0604020202020204" pitchFamily="34" charset="0"/>
                <a:cs typeface="Arial Narrow" panose="020B0604020202020204" pitchFamily="34" charset="0"/>
              </a:rPr>
              <a:t>    </a:t>
            </a:r>
            <a:r>
              <a:rPr lang="en-US" sz="1400" b="1" dirty="0">
                <a:solidFill>
                  <a:srgbClr val="FF7E79"/>
                </a:solidFill>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1397812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9014663-6F99-C34E-94AE-A2855C800D9B}"/>
              </a:ext>
            </a:extLst>
          </p:cNvPr>
          <p:cNvSpPr/>
          <p:nvPr userDrawn="1"/>
        </p:nvSpPr>
        <p:spPr>
          <a:xfrm>
            <a:off x="0" y="2"/>
            <a:ext cx="9144000" cy="367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6660F62-2584-B24D-95DB-0608141A3230}"/>
              </a:ext>
            </a:extLst>
          </p:cNvPr>
          <p:cNvSpPr/>
          <p:nvPr userDrawn="1"/>
        </p:nvSpPr>
        <p:spPr>
          <a:xfrm>
            <a:off x="8873201" y="-2234"/>
            <a:ext cx="270803" cy="3672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5B559C-4B05-E343-9364-B669AFB52F7D}"/>
              </a:ext>
            </a:extLst>
          </p:cNvPr>
          <p:cNvSpPr/>
          <p:nvPr userDrawn="1"/>
        </p:nvSpPr>
        <p:spPr>
          <a:xfrm>
            <a:off x="8572504" y="2"/>
            <a:ext cx="275270"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488204-7AB1-D246-9FFC-90399D024859}"/>
              </a:ext>
            </a:extLst>
          </p:cNvPr>
          <p:cNvSpPr/>
          <p:nvPr userDrawn="1"/>
        </p:nvSpPr>
        <p:spPr>
          <a:xfrm>
            <a:off x="8276275" y="2"/>
            <a:ext cx="267906"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AA9C3A6-480C-4E4C-9937-C2F8E9B641AC}"/>
              </a:ext>
            </a:extLst>
          </p:cNvPr>
          <p:cNvSpPr/>
          <p:nvPr userDrawn="1"/>
        </p:nvSpPr>
        <p:spPr>
          <a:xfrm>
            <a:off x="-4504" y="6408815"/>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4A6E44B1-9DE5-4A4D-B7B4-04C7DF4F98AA}"/>
              </a:ext>
            </a:extLst>
          </p:cNvPr>
          <p:cNvSpPr>
            <a:spLocks noGrp="1"/>
          </p:cNvSpPr>
          <p:nvPr>
            <p:ph type="dt" sz="half" idx="10"/>
          </p:nvPr>
        </p:nvSpPr>
        <p:spPr>
          <a:xfrm>
            <a:off x="209921" y="6408824"/>
            <a:ext cx="1545755" cy="365125"/>
          </a:xfrm>
        </p:spPr>
        <p:txBody>
          <a:bodyPr/>
          <a:lstStyle>
            <a:lvl1pPr>
              <a:defRPr>
                <a:solidFill>
                  <a:schemeClr val="bg1"/>
                </a:solidFill>
              </a:defRPr>
            </a:lvl1pPr>
          </a:lstStyle>
          <a:p>
            <a:fld id="{AAA330CD-CB1A-D74E-B9C9-C8AAA758D22B}" type="datetimeFigureOut">
              <a:rPr lang="en-US" smtClean="0"/>
              <a:pPr/>
              <a:t>10/22/2024</a:t>
            </a:fld>
            <a:endParaRPr lang="en-US" dirty="0"/>
          </a:p>
        </p:txBody>
      </p:sp>
      <p:sp>
        <p:nvSpPr>
          <p:cNvPr id="10" name="Footer Placeholder 4">
            <a:extLst>
              <a:ext uri="{FF2B5EF4-FFF2-40B4-BE49-F238E27FC236}">
                <a16:creationId xmlns:a16="http://schemas.microsoft.com/office/drawing/2014/main" id="{7EA88591-02BC-3B48-8FDA-4670D79D75C1}"/>
              </a:ext>
            </a:extLst>
          </p:cNvPr>
          <p:cNvSpPr>
            <a:spLocks noGrp="1"/>
          </p:cNvSpPr>
          <p:nvPr>
            <p:ph type="ftr" sz="quarter" idx="11"/>
          </p:nvPr>
        </p:nvSpPr>
        <p:spPr>
          <a:xfrm>
            <a:off x="2096608" y="6401329"/>
            <a:ext cx="4107599" cy="365125"/>
          </a:xfrm>
        </p:spPr>
        <p:txBody>
          <a:bodyPr/>
          <a:lstStyle>
            <a:lvl1pPr>
              <a:defRPr>
                <a:solidFill>
                  <a:schemeClr val="bg1"/>
                </a:solidFill>
              </a:defRPr>
            </a:lvl1pPr>
          </a:lstStyle>
          <a:p>
            <a:endParaRPr lang="en-US" dirty="0"/>
          </a:p>
        </p:txBody>
      </p:sp>
      <p:sp>
        <p:nvSpPr>
          <p:cNvPr id="2" name="Title 1">
            <a:extLst>
              <a:ext uri="{FF2B5EF4-FFF2-40B4-BE49-F238E27FC236}">
                <a16:creationId xmlns:a16="http://schemas.microsoft.com/office/drawing/2014/main" id="{ED879834-5500-D343-9E7D-7403E8F32203}"/>
              </a:ext>
            </a:extLst>
          </p:cNvPr>
          <p:cNvSpPr>
            <a:spLocks noGrp="1"/>
          </p:cNvSpPr>
          <p:nvPr>
            <p:ph type="title"/>
          </p:nvPr>
        </p:nvSpPr>
        <p:spPr>
          <a:xfrm>
            <a:off x="1521307" y="365130"/>
            <a:ext cx="7236701" cy="90179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071228-EB58-1C4F-8883-3D1E17620C72}"/>
              </a:ext>
            </a:extLst>
          </p:cNvPr>
          <p:cNvSpPr>
            <a:spLocks noGrp="1"/>
          </p:cNvSpPr>
          <p:nvPr>
            <p:ph idx="1"/>
          </p:nvPr>
        </p:nvSpPr>
        <p:spPr>
          <a:xfrm>
            <a:off x="569744" y="1632043"/>
            <a:ext cx="3872785" cy="4544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16" y="14162"/>
            <a:ext cx="1276350" cy="1257300"/>
          </a:xfrm>
          <a:prstGeom prst="rect">
            <a:avLst/>
          </a:prstGeom>
        </p:spPr>
      </p:pic>
      <p:sp>
        <p:nvSpPr>
          <p:cNvPr id="21" name="Rectangle 20">
            <a:extLst>
              <a:ext uri="{FF2B5EF4-FFF2-40B4-BE49-F238E27FC236}">
                <a16:creationId xmlns:a16="http://schemas.microsoft.com/office/drawing/2014/main" id="{D3936C90-6802-984F-B619-15B9B0F23FBC}"/>
              </a:ext>
            </a:extLst>
          </p:cNvPr>
          <p:cNvSpPr/>
          <p:nvPr userDrawn="1"/>
        </p:nvSpPr>
        <p:spPr>
          <a:xfrm>
            <a:off x="6756854" y="6398566"/>
            <a:ext cx="2382647" cy="4594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0E8FE20-4F5D-044B-929E-6062DAA61573}"/>
              </a:ext>
            </a:extLst>
          </p:cNvPr>
          <p:cNvSpPr txBox="1"/>
          <p:nvPr userDrawn="1"/>
        </p:nvSpPr>
        <p:spPr>
          <a:xfrm>
            <a:off x="6942970" y="6479520"/>
            <a:ext cx="2163965" cy="307777"/>
          </a:xfrm>
          <a:prstGeom prst="rect">
            <a:avLst/>
          </a:prstGeom>
          <a:noFill/>
        </p:spPr>
        <p:txBody>
          <a:bodyPr wrap="square" rtlCol="0" anchor="ctr">
            <a:spAutoFit/>
          </a:bodyPr>
          <a:lstStyle/>
          <a:p>
            <a:r>
              <a:rPr lang="en-US" sz="1400" b="1" dirty="0" err="1">
                <a:solidFill>
                  <a:schemeClr val="bg1"/>
                </a:solidFill>
                <a:latin typeface="Arial Narrow" panose="020B0604020202020204" pitchFamily="34" charset="0"/>
                <a:cs typeface="Arial Narrow" panose="020B0604020202020204" pitchFamily="34" charset="0"/>
              </a:rPr>
              <a:t>TobaccoFreeKids.org</a:t>
            </a:r>
            <a:r>
              <a:rPr lang="en-US" sz="1400" b="1" dirty="0">
                <a:solidFill>
                  <a:schemeClr val="bg1"/>
                </a:solidFill>
                <a:latin typeface="Arial Narrow" panose="020B0604020202020204" pitchFamily="34" charset="0"/>
                <a:cs typeface="Arial Narrow" panose="020B0604020202020204" pitchFamily="34" charset="0"/>
              </a:rPr>
              <a:t>    </a:t>
            </a:r>
            <a:r>
              <a:rPr lang="en-US" sz="1400" b="1" dirty="0">
                <a:solidFill>
                  <a:srgbClr val="FF7E79"/>
                </a:solidFill>
                <a:latin typeface="Arial" panose="020B0604020202020204" pitchFamily="34" charset="0"/>
                <a:cs typeface="Arial" panose="020B0604020202020204" pitchFamily="34" charset="0"/>
              </a:rPr>
              <a:t>&gt;</a:t>
            </a:r>
          </a:p>
        </p:txBody>
      </p:sp>
      <p:sp>
        <p:nvSpPr>
          <p:cNvPr id="16" name="Content Placeholder 2">
            <a:extLst>
              <a:ext uri="{FF2B5EF4-FFF2-40B4-BE49-F238E27FC236}">
                <a16:creationId xmlns:a16="http://schemas.microsoft.com/office/drawing/2014/main" id="{AF071228-EB58-1C4F-8883-3D1E17620C72}"/>
              </a:ext>
            </a:extLst>
          </p:cNvPr>
          <p:cNvSpPr>
            <a:spLocks noGrp="1"/>
          </p:cNvSpPr>
          <p:nvPr>
            <p:ph idx="12"/>
          </p:nvPr>
        </p:nvSpPr>
        <p:spPr>
          <a:xfrm>
            <a:off x="4694052" y="1632043"/>
            <a:ext cx="3872785" cy="4544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0798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CFD8C5A-4207-074C-8E03-E7A768B43ED4}"/>
              </a:ext>
            </a:extLst>
          </p:cNvPr>
          <p:cNvPicPr>
            <a:picLocks/>
          </p:cNvPicPr>
          <p:nvPr userDrawn="1"/>
        </p:nvPicPr>
        <p:blipFill rotWithShape="1">
          <a:blip r:embed="rId2">
            <a:extLst>
              <a:ext uri="{28A0092B-C50C-407E-A947-70E740481C1C}">
                <a14:useLocalDpi xmlns:a14="http://schemas.microsoft.com/office/drawing/2010/main" val="0"/>
              </a:ext>
            </a:extLst>
          </a:blip>
          <a:srcRect l="1" r="20039" b="7027"/>
          <a:stretch/>
        </p:blipFill>
        <p:spPr>
          <a:xfrm>
            <a:off x="-1351369" y="57017"/>
            <a:ext cx="11138230" cy="6730272"/>
          </a:xfrm>
          <a:prstGeom prst="rect">
            <a:avLst/>
          </a:prstGeom>
        </p:spPr>
      </p:pic>
      <p:sp>
        <p:nvSpPr>
          <p:cNvPr id="7" name="Rectangle 6">
            <a:extLst>
              <a:ext uri="{FF2B5EF4-FFF2-40B4-BE49-F238E27FC236}">
                <a16:creationId xmlns:a16="http://schemas.microsoft.com/office/drawing/2014/main" id="{FDD15DCB-5087-824E-B4BC-07C446329274}"/>
              </a:ext>
            </a:extLst>
          </p:cNvPr>
          <p:cNvSpPr/>
          <p:nvPr userDrawn="1"/>
        </p:nvSpPr>
        <p:spPr>
          <a:xfrm>
            <a:off x="-4504" y="6408815"/>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CBFE701-B4EA-3A4E-8AAB-F45BF8891523}"/>
              </a:ext>
            </a:extLst>
          </p:cNvPr>
          <p:cNvSpPr>
            <a:spLocks noGrp="1"/>
          </p:cNvSpPr>
          <p:nvPr>
            <p:ph type="ctrTitle" hasCustomPrompt="1"/>
          </p:nvPr>
        </p:nvSpPr>
        <p:spPr>
          <a:xfrm>
            <a:off x="145321" y="2598420"/>
            <a:ext cx="5083904" cy="2803918"/>
          </a:xfrm>
          <a:solidFill>
            <a:schemeClr val="tx1">
              <a:alpha val="41000"/>
            </a:schemeClr>
          </a:solidFill>
        </p:spPr>
        <p:txBody>
          <a:bodyPr anchor="b"/>
          <a:lstStyle>
            <a:lvl1pPr algn="l">
              <a:defRPr sz="6000">
                <a:solidFill>
                  <a:schemeClr val="bg1"/>
                </a:solidFill>
              </a:defRPr>
            </a:lvl1pPr>
          </a:lstStyle>
          <a:p>
            <a:r>
              <a:rPr lang="en-US" dirty="0"/>
              <a:t>Title Slide Option 1: Image of Indonesian Child Smoking</a:t>
            </a:r>
          </a:p>
        </p:txBody>
      </p:sp>
      <p:sp>
        <p:nvSpPr>
          <p:cNvPr id="11" name="Subtitle 2">
            <a:extLst>
              <a:ext uri="{FF2B5EF4-FFF2-40B4-BE49-F238E27FC236}">
                <a16:creationId xmlns:a16="http://schemas.microsoft.com/office/drawing/2014/main" id="{59C8567F-0151-C14A-8DD7-3117D5F1531C}"/>
              </a:ext>
            </a:extLst>
          </p:cNvPr>
          <p:cNvSpPr>
            <a:spLocks noGrp="1"/>
          </p:cNvSpPr>
          <p:nvPr>
            <p:ph type="subTitle" idx="1"/>
          </p:nvPr>
        </p:nvSpPr>
        <p:spPr>
          <a:xfrm>
            <a:off x="145325" y="5485944"/>
            <a:ext cx="7438637" cy="461172"/>
          </a:xfrm>
          <a:solidFill>
            <a:schemeClr val="tx1">
              <a:alpha val="41000"/>
            </a:schemeClr>
          </a:solidFill>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Date Placeholder 3">
            <a:extLst>
              <a:ext uri="{FF2B5EF4-FFF2-40B4-BE49-F238E27FC236}">
                <a16:creationId xmlns:a16="http://schemas.microsoft.com/office/drawing/2014/main" id="{D54DED51-28CD-0545-8E18-D9E71644C1B7}"/>
              </a:ext>
            </a:extLst>
          </p:cNvPr>
          <p:cNvSpPr>
            <a:spLocks noGrp="1"/>
          </p:cNvSpPr>
          <p:nvPr>
            <p:ph type="dt" sz="half" idx="10"/>
          </p:nvPr>
        </p:nvSpPr>
        <p:spPr>
          <a:xfrm>
            <a:off x="209921" y="6408824"/>
            <a:ext cx="1545755" cy="365125"/>
          </a:xfrm>
        </p:spPr>
        <p:txBody>
          <a:bodyPr/>
          <a:lstStyle>
            <a:lvl1pPr>
              <a:defRPr>
                <a:solidFill>
                  <a:schemeClr val="bg1"/>
                </a:solidFill>
              </a:defRPr>
            </a:lvl1pPr>
          </a:lstStyle>
          <a:p>
            <a:fld id="{AAA330CD-CB1A-D74E-B9C9-C8AAA758D22B}" type="datetimeFigureOut">
              <a:rPr lang="en-US" smtClean="0"/>
              <a:pPr/>
              <a:t>10/22/2024</a:t>
            </a:fld>
            <a:endParaRPr lang="en-US" dirty="0"/>
          </a:p>
        </p:txBody>
      </p:sp>
      <p:sp>
        <p:nvSpPr>
          <p:cNvPr id="13" name="Footer Placeholder 4">
            <a:extLst>
              <a:ext uri="{FF2B5EF4-FFF2-40B4-BE49-F238E27FC236}">
                <a16:creationId xmlns:a16="http://schemas.microsoft.com/office/drawing/2014/main" id="{C5410B64-059F-6841-8FD1-5B31232459EB}"/>
              </a:ext>
            </a:extLst>
          </p:cNvPr>
          <p:cNvSpPr>
            <a:spLocks noGrp="1"/>
          </p:cNvSpPr>
          <p:nvPr>
            <p:ph type="ftr" sz="quarter" idx="11"/>
          </p:nvPr>
        </p:nvSpPr>
        <p:spPr>
          <a:xfrm>
            <a:off x="2096608" y="6401329"/>
            <a:ext cx="4107599" cy="365125"/>
          </a:xfrm>
        </p:spPr>
        <p:txBody>
          <a:bodyPr/>
          <a:lstStyle>
            <a:lvl1pPr>
              <a:defRPr>
                <a:solidFill>
                  <a:schemeClr val="bg1"/>
                </a:solidFill>
              </a:defRPr>
            </a:lvl1pPr>
          </a:lstStyle>
          <a:p>
            <a:endParaRPr lang="en-US" dirty="0"/>
          </a:p>
        </p:txBody>
      </p:sp>
      <p:sp>
        <p:nvSpPr>
          <p:cNvPr id="15" name="Rectangle 14">
            <a:extLst>
              <a:ext uri="{FF2B5EF4-FFF2-40B4-BE49-F238E27FC236}">
                <a16:creationId xmlns:a16="http://schemas.microsoft.com/office/drawing/2014/main" id="{84C2D8F2-9F18-4743-8875-3A9803564555}"/>
              </a:ext>
            </a:extLst>
          </p:cNvPr>
          <p:cNvSpPr/>
          <p:nvPr userDrawn="1"/>
        </p:nvSpPr>
        <p:spPr>
          <a:xfrm>
            <a:off x="0" y="2"/>
            <a:ext cx="9144000" cy="367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0F29943-CFD0-5A4D-8A77-B8AF53B38045}"/>
              </a:ext>
            </a:extLst>
          </p:cNvPr>
          <p:cNvSpPr/>
          <p:nvPr userDrawn="1"/>
        </p:nvSpPr>
        <p:spPr>
          <a:xfrm>
            <a:off x="8873201" y="-2234"/>
            <a:ext cx="270803" cy="3672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31BBBD9-41BB-3440-AD36-E3D7F9E638DF}"/>
              </a:ext>
            </a:extLst>
          </p:cNvPr>
          <p:cNvSpPr/>
          <p:nvPr userDrawn="1"/>
        </p:nvSpPr>
        <p:spPr>
          <a:xfrm>
            <a:off x="8572504" y="2"/>
            <a:ext cx="275270"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D157AA-D9D5-374D-8897-B9B4EC2B7269}"/>
              </a:ext>
            </a:extLst>
          </p:cNvPr>
          <p:cNvSpPr/>
          <p:nvPr userDrawn="1"/>
        </p:nvSpPr>
        <p:spPr>
          <a:xfrm>
            <a:off x="8276275" y="2"/>
            <a:ext cx="267906"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016" y="14162"/>
            <a:ext cx="1276350" cy="1257300"/>
          </a:xfrm>
          <a:prstGeom prst="rect">
            <a:avLst/>
          </a:prstGeom>
        </p:spPr>
      </p:pic>
      <p:sp>
        <p:nvSpPr>
          <p:cNvPr id="21" name="Rectangle 20">
            <a:extLst>
              <a:ext uri="{FF2B5EF4-FFF2-40B4-BE49-F238E27FC236}">
                <a16:creationId xmlns:a16="http://schemas.microsoft.com/office/drawing/2014/main" id="{D3936C90-6802-984F-B619-15B9B0F23FBC}"/>
              </a:ext>
            </a:extLst>
          </p:cNvPr>
          <p:cNvSpPr/>
          <p:nvPr userDrawn="1"/>
        </p:nvSpPr>
        <p:spPr>
          <a:xfrm>
            <a:off x="6756854" y="6398566"/>
            <a:ext cx="2382647" cy="4594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0E8FE20-4F5D-044B-929E-6062DAA61573}"/>
              </a:ext>
            </a:extLst>
          </p:cNvPr>
          <p:cNvSpPr txBox="1"/>
          <p:nvPr userDrawn="1"/>
        </p:nvSpPr>
        <p:spPr>
          <a:xfrm>
            <a:off x="6942970" y="6479520"/>
            <a:ext cx="2163965" cy="307777"/>
          </a:xfrm>
          <a:prstGeom prst="rect">
            <a:avLst/>
          </a:prstGeom>
          <a:noFill/>
        </p:spPr>
        <p:txBody>
          <a:bodyPr wrap="square" rtlCol="0" anchor="ctr">
            <a:spAutoFit/>
          </a:bodyPr>
          <a:lstStyle/>
          <a:p>
            <a:r>
              <a:rPr lang="en-US" sz="1400" b="1" dirty="0" err="1">
                <a:solidFill>
                  <a:schemeClr val="bg1"/>
                </a:solidFill>
                <a:latin typeface="Arial Narrow" panose="020B0604020202020204" pitchFamily="34" charset="0"/>
                <a:cs typeface="Arial Narrow" panose="020B0604020202020204" pitchFamily="34" charset="0"/>
              </a:rPr>
              <a:t>TobaccoFreeKids.org</a:t>
            </a:r>
            <a:r>
              <a:rPr lang="en-US" sz="1400" b="1" dirty="0">
                <a:solidFill>
                  <a:schemeClr val="bg1"/>
                </a:solidFill>
                <a:latin typeface="Arial Narrow" panose="020B0604020202020204" pitchFamily="34" charset="0"/>
                <a:cs typeface="Arial Narrow" panose="020B0604020202020204" pitchFamily="34" charset="0"/>
              </a:rPr>
              <a:t>    </a:t>
            </a:r>
            <a:r>
              <a:rPr lang="en-US" sz="1400" b="1" dirty="0">
                <a:solidFill>
                  <a:srgbClr val="FF7E79"/>
                </a:solidFill>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484406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9FA1A51-5C20-E64B-BA4C-4FDC1537EF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679" b="3531"/>
          <a:stretch/>
        </p:blipFill>
        <p:spPr>
          <a:xfrm>
            <a:off x="-849662" y="365025"/>
            <a:ext cx="11158916" cy="6401420"/>
          </a:xfrm>
          <a:prstGeom prst="rect">
            <a:avLst/>
          </a:prstGeom>
        </p:spPr>
      </p:pic>
      <p:sp>
        <p:nvSpPr>
          <p:cNvPr id="7" name="Rectangle 6">
            <a:extLst>
              <a:ext uri="{FF2B5EF4-FFF2-40B4-BE49-F238E27FC236}">
                <a16:creationId xmlns:a16="http://schemas.microsoft.com/office/drawing/2014/main" id="{B9AEE0F8-C496-F44C-A9B1-B45E6191B094}"/>
              </a:ext>
            </a:extLst>
          </p:cNvPr>
          <p:cNvSpPr/>
          <p:nvPr userDrawn="1"/>
        </p:nvSpPr>
        <p:spPr>
          <a:xfrm>
            <a:off x="-4504" y="6408815"/>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32ACC7D-3B37-B148-988E-45CFCE40E979}"/>
              </a:ext>
            </a:extLst>
          </p:cNvPr>
          <p:cNvSpPr>
            <a:spLocks noGrp="1"/>
          </p:cNvSpPr>
          <p:nvPr>
            <p:ph type="ctrTitle" hasCustomPrompt="1"/>
          </p:nvPr>
        </p:nvSpPr>
        <p:spPr>
          <a:xfrm>
            <a:off x="145321" y="2598420"/>
            <a:ext cx="5083904" cy="2803918"/>
          </a:xfrm>
          <a:solidFill>
            <a:schemeClr val="tx1">
              <a:alpha val="41000"/>
            </a:schemeClr>
          </a:solidFill>
        </p:spPr>
        <p:txBody>
          <a:bodyPr anchor="b"/>
          <a:lstStyle>
            <a:lvl1pPr algn="l">
              <a:defRPr sz="6000">
                <a:solidFill>
                  <a:schemeClr val="bg1"/>
                </a:solidFill>
              </a:defRPr>
            </a:lvl1pPr>
          </a:lstStyle>
          <a:p>
            <a:r>
              <a:rPr lang="en-US" dirty="0"/>
              <a:t>Title Slide Option 2: Image of Happy Child Posing in the Grass</a:t>
            </a:r>
          </a:p>
        </p:txBody>
      </p:sp>
      <p:sp>
        <p:nvSpPr>
          <p:cNvPr id="11" name="Subtitle 2">
            <a:extLst>
              <a:ext uri="{FF2B5EF4-FFF2-40B4-BE49-F238E27FC236}">
                <a16:creationId xmlns:a16="http://schemas.microsoft.com/office/drawing/2014/main" id="{E9E70AB6-9F22-B340-AEA3-18E93991B209}"/>
              </a:ext>
            </a:extLst>
          </p:cNvPr>
          <p:cNvSpPr>
            <a:spLocks noGrp="1"/>
          </p:cNvSpPr>
          <p:nvPr>
            <p:ph type="subTitle" idx="1"/>
          </p:nvPr>
        </p:nvSpPr>
        <p:spPr>
          <a:xfrm>
            <a:off x="145325" y="5485944"/>
            <a:ext cx="7438637" cy="461172"/>
          </a:xfrm>
          <a:solidFill>
            <a:schemeClr val="tx1">
              <a:alpha val="41000"/>
            </a:schemeClr>
          </a:solidFill>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Date Placeholder 3">
            <a:extLst>
              <a:ext uri="{FF2B5EF4-FFF2-40B4-BE49-F238E27FC236}">
                <a16:creationId xmlns:a16="http://schemas.microsoft.com/office/drawing/2014/main" id="{0BF4C504-4ADC-B746-B2CD-06503C15324F}"/>
              </a:ext>
            </a:extLst>
          </p:cNvPr>
          <p:cNvSpPr>
            <a:spLocks noGrp="1"/>
          </p:cNvSpPr>
          <p:nvPr>
            <p:ph type="dt" sz="half" idx="10"/>
          </p:nvPr>
        </p:nvSpPr>
        <p:spPr>
          <a:xfrm>
            <a:off x="209921" y="6408824"/>
            <a:ext cx="1545755" cy="365125"/>
          </a:xfrm>
        </p:spPr>
        <p:txBody>
          <a:bodyPr/>
          <a:lstStyle>
            <a:lvl1pPr>
              <a:defRPr>
                <a:solidFill>
                  <a:schemeClr val="bg1"/>
                </a:solidFill>
              </a:defRPr>
            </a:lvl1pPr>
          </a:lstStyle>
          <a:p>
            <a:fld id="{AAA330CD-CB1A-D74E-B9C9-C8AAA758D22B}" type="datetimeFigureOut">
              <a:rPr lang="en-US" smtClean="0"/>
              <a:pPr/>
              <a:t>10/22/2024</a:t>
            </a:fld>
            <a:endParaRPr lang="en-US" dirty="0"/>
          </a:p>
        </p:txBody>
      </p:sp>
      <p:sp>
        <p:nvSpPr>
          <p:cNvPr id="13" name="Footer Placeholder 4">
            <a:extLst>
              <a:ext uri="{FF2B5EF4-FFF2-40B4-BE49-F238E27FC236}">
                <a16:creationId xmlns:a16="http://schemas.microsoft.com/office/drawing/2014/main" id="{126294B2-2FC9-8946-8498-2644239CFE9C}"/>
              </a:ext>
            </a:extLst>
          </p:cNvPr>
          <p:cNvSpPr>
            <a:spLocks noGrp="1"/>
          </p:cNvSpPr>
          <p:nvPr>
            <p:ph type="ftr" sz="quarter" idx="11"/>
          </p:nvPr>
        </p:nvSpPr>
        <p:spPr>
          <a:xfrm>
            <a:off x="2096608" y="6401329"/>
            <a:ext cx="4107599" cy="365125"/>
          </a:xfrm>
        </p:spPr>
        <p:txBody>
          <a:bodyPr/>
          <a:lstStyle>
            <a:lvl1pPr>
              <a:defRPr>
                <a:solidFill>
                  <a:schemeClr val="bg1"/>
                </a:solidFill>
              </a:defRPr>
            </a:lvl1pPr>
          </a:lstStyle>
          <a:p>
            <a:endParaRPr lang="en-US" dirty="0"/>
          </a:p>
        </p:txBody>
      </p:sp>
      <p:sp>
        <p:nvSpPr>
          <p:cNvPr id="15" name="Rectangle 14">
            <a:extLst>
              <a:ext uri="{FF2B5EF4-FFF2-40B4-BE49-F238E27FC236}">
                <a16:creationId xmlns:a16="http://schemas.microsoft.com/office/drawing/2014/main" id="{A314FB25-0874-7F4C-883E-6D59213D1CF1}"/>
              </a:ext>
            </a:extLst>
          </p:cNvPr>
          <p:cNvSpPr/>
          <p:nvPr userDrawn="1"/>
        </p:nvSpPr>
        <p:spPr>
          <a:xfrm>
            <a:off x="0" y="2"/>
            <a:ext cx="9144000" cy="367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FBC42E9-66C1-A94C-886B-A8417C0C3293}"/>
              </a:ext>
            </a:extLst>
          </p:cNvPr>
          <p:cNvSpPr/>
          <p:nvPr userDrawn="1"/>
        </p:nvSpPr>
        <p:spPr>
          <a:xfrm>
            <a:off x="8873201" y="-2234"/>
            <a:ext cx="270803" cy="3672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ADEA0A8-08AE-2549-A2BE-E6CF8046B326}"/>
              </a:ext>
            </a:extLst>
          </p:cNvPr>
          <p:cNvSpPr/>
          <p:nvPr userDrawn="1"/>
        </p:nvSpPr>
        <p:spPr>
          <a:xfrm>
            <a:off x="8572504" y="2"/>
            <a:ext cx="275270"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0BEABC3-191D-9D4A-B0D3-6EB27A09C478}"/>
              </a:ext>
            </a:extLst>
          </p:cNvPr>
          <p:cNvSpPr/>
          <p:nvPr userDrawn="1"/>
        </p:nvSpPr>
        <p:spPr>
          <a:xfrm>
            <a:off x="8276275" y="2"/>
            <a:ext cx="267906"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016" y="14162"/>
            <a:ext cx="1276350" cy="1257300"/>
          </a:xfrm>
          <a:prstGeom prst="rect">
            <a:avLst/>
          </a:prstGeom>
        </p:spPr>
      </p:pic>
      <p:sp>
        <p:nvSpPr>
          <p:cNvPr id="22" name="Rectangle 21">
            <a:extLst>
              <a:ext uri="{FF2B5EF4-FFF2-40B4-BE49-F238E27FC236}">
                <a16:creationId xmlns:a16="http://schemas.microsoft.com/office/drawing/2014/main" id="{D3936C90-6802-984F-B619-15B9B0F23FBC}"/>
              </a:ext>
            </a:extLst>
          </p:cNvPr>
          <p:cNvSpPr/>
          <p:nvPr userDrawn="1"/>
        </p:nvSpPr>
        <p:spPr>
          <a:xfrm>
            <a:off x="6756854" y="6398566"/>
            <a:ext cx="2382647" cy="4594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0E8FE20-4F5D-044B-929E-6062DAA61573}"/>
              </a:ext>
            </a:extLst>
          </p:cNvPr>
          <p:cNvSpPr txBox="1"/>
          <p:nvPr userDrawn="1"/>
        </p:nvSpPr>
        <p:spPr>
          <a:xfrm>
            <a:off x="6942970" y="6479520"/>
            <a:ext cx="2163965" cy="307777"/>
          </a:xfrm>
          <a:prstGeom prst="rect">
            <a:avLst/>
          </a:prstGeom>
          <a:noFill/>
        </p:spPr>
        <p:txBody>
          <a:bodyPr wrap="square" rtlCol="0" anchor="ctr">
            <a:spAutoFit/>
          </a:bodyPr>
          <a:lstStyle/>
          <a:p>
            <a:r>
              <a:rPr lang="en-US" sz="1400" b="1" dirty="0" err="1">
                <a:solidFill>
                  <a:schemeClr val="bg1"/>
                </a:solidFill>
                <a:latin typeface="Arial Narrow" panose="020B0604020202020204" pitchFamily="34" charset="0"/>
                <a:cs typeface="Arial Narrow" panose="020B0604020202020204" pitchFamily="34" charset="0"/>
              </a:rPr>
              <a:t>TobaccoFreeKids.org</a:t>
            </a:r>
            <a:r>
              <a:rPr lang="en-US" sz="1400" b="1" dirty="0">
                <a:solidFill>
                  <a:schemeClr val="bg1"/>
                </a:solidFill>
                <a:latin typeface="Arial Narrow" panose="020B0604020202020204" pitchFamily="34" charset="0"/>
                <a:cs typeface="Arial Narrow" panose="020B0604020202020204" pitchFamily="34" charset="0"/>
              </a:rPr>
              <a:t>    </a:t>
            </a:r>
            <a:r>
              <a:rPr lang="en-US" sz="1400" b="1" dirty="0">
                <a:solidFill>
                  <a:srgbClr val="FF7E79"/>
                </a:solidFill>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3876899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7514D77-8C2E-DB4B-9E24-E6AA691566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750"/>
          <a:stretch/>
        </p:blipFill>
        <p:spPr>
          <a:xfrm>
            <a:off x="-657431" y="50566"/>
            <a:ext cx="9987548" cy="6569440"/>
          </a:xfrm>
          <a:prstGeom prst="rect">
            <a:avLst/>
          </a:prstGeom>
        </p:spPr>
      </p:pic>
      <p:sp>
        <p:nvSpPr>
          <p:cNvPr id="7" name="Rectangle 6">
            <a:extLst>
              <a:ext uri="{FF2B5EF4-FFF2-40B4-BE49-F238E27FC236}">
                <a16:creationId xmlns:a16="http://schemas.microsoft.com/office/drawing/2014/main" id="{FF542A6F-5ECD-8740-8815-26801C030E7A}"/>
              </a:ext>
            </a:extLst>
          </p:cNvPr>
          <p:cNvSpPr/>
          <p:nvPr userDrawn="1"/>
        </p:nvSpPr>
        <p:spPr>
          <a:xfrm>
            <a:off x="-4504" y="6408815"/>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41C13C1-CA8E-F248-8AAA-2D4B5C982A75}"/>
              </a:ext>
            </a:extLst>
          </p:cNvPr>
          <p:cNvSpPr>
            <a:spLocks noGrp="1"/>
          </p:cNvSpPr>
          <p:nvPr>
            <p:ph type="ctrTitle" hasCustomPrompt="1"/>
          </p:nvPr>
        </p:nvSpPr>
        <p:spPr>
          <a:xfrm>
            <a:off x="145321" y="2598420"/>
            <a:ext cx="5083904" cy="2803918"/>
          </a:xfrm>
          <a:solidFill>
            <a:schemeClr val="tx1">
              <a:alpha val="41000"/>
            </a:schemeClr>
          </a:solidFill>
        </p:spPr>
        <p:txBody>
          <a:bodyPr anchor="b"/>
          <a:lstStyle>
            <a:lvl1pPr algn="l">
              <a:defRPr sz="6000">
                <a:solidFill>
                  <a:schemeClr val="bg1"/>
                </a:solidFill>
              </a:defRPr>
            </a:lvl1pPr>
          </a:lstStyle>
          <a:p>
            <a:r>
              <a:rPr lang="en-US" dirty="0"/>
              <a:t>Title Slide Option 3: Image of Female Teen Smoking</a:t>
            </a:r>
          </a:p>
        </p:txBody>
      </p:sp>
      <p:sp>
        <p:nvSpPr>
          <p:cNvPr id="11" name="Subtitle 2">
            <a:extLst>
              <a:ext uri="{FF2B5EF4-FFF2-40B4-BE49-F238E27FC236}">
                <a16:creationId xmlns:a16="http://schemas.microsoft.com/office/drawing/2014/main" id="{6F6CBB8C-F9D8-B248-8F60-EEA5479AB6B2}"/>
              </a:ext>
            </a:extLst>
          </p:cNvPr>
          <p:cNvSpPr>
            <a:spLocks noGrp="1"/>
          </p:cNvSpPr>
          <p:nvPr>
            <p:ph type="subTitle" idx="1"/>
          </p:nvPr>
        </p:nvSpPr>
        <p:spPr>
          <a:xfrm>
            <a:off x="145325" y="5485944"/>
            <a:ext cx="7438637" cy="461172"/>
          </a:xfrm>
          <a:solidFill>
            <a:schemeClr val="tx1">
              <a:alpha val="41000"/>
            </a:schemeClr>
          </a:solidFill>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Date Placeholder 3">
            <a:extLst>
              <a:ext uri="{FF2B5EF4-FFF2-40B4-BE49-F238E27FC236}">
                <a16:creationId xmlns:a16="http://schemas.microsoft.com/office/drawing/2014/main" id="{78296A64-E308-6F49-B79D-782EB3D78B8E}"/>
              </a:ext>
            </a:extLst>
          </p:cNvPr>
          <p:cNvSpPr>
            <a:spLocks noGrp="1"/>
          </p:cNvSpPr>
          <p:nvPr>
            <p:ph type="dt" sz="half" idx="10"/>
          </p:nvPr>
        </p:nvSpPr>
        <p:spPr>
          <a:xfrm>
            <a:off x="209921" y="6408824"/>
            <a:ext cx="1545755" cy="365125"/>
          </a:xfrm>
        </p:spPr>
        <p:txBody>
          <a:bodyPr/>
          <a:lstStyle>
            <a:lvl1pPr>
              <a:defRPr>
                <a:solidFill>
                  <a:schemeClr val="bg1"/>
                </a:solidFill>
              </a:defRPr>
            </a:lvl1pPr>
          </a:lstStyle>
          <a:p>
            <a:fld id="{AAA330CD-CB1A-D74E-B9C9-C8AAA758D22B}" type="datetimeFigureOut">
              <a:rPr lang="en-US" smtClean="0"/>
              <a:pPr/>
              <a:t>10/22/2024</a:t>
            </a:fld>
            <a:endParaRPr lang="en-US" dirty="0"/>
          </a:p>
        </p:txBody>
      </p:sp>
      <p:sp>
        <p:nvSpPr>
          <p:cNvPr id="13" name="Footer Placeholder 4">
            <a:extLst>
              <a:ext uri="{FF2B5EF4-FFF2-40B4-BE49-F238E27FC236}">
                <a16:creationId xmlns:a16="http://schemas.microsoft.com/office/drawing/2014/main" id="{1354D8FD-7EA3-B848-A796-A8F464F0D951}"/>
              </a:ext>
            </a:extLst>
          </p:cNvPr>
          <p:cNvSpPr>
            <a:spLocks noGrp="1"/>
          </p:cNvSpPr>
          <p:nvPr>
            <p:ph type="ftr" sz="quarter" idx="11"/>
          </p:nvPr>
        </p:nvSpPr>
        <p:spPr>
          <a:xfrm>
            <a:off x="2096608" y="6401329"/>
            <a:ext cx="4107599" cy="365125"/>
          </a:xfrm>
        </p:spPr>
        <p:txBody>
          <a:bodyPr/>
          <a:lstStyle>
            <a:lvl1pPr>
              <a:defRPr>
                <a:solidFill>
                  <a:schemeClr val="bg1"/>
                </a:solidFill>
              </a:defRPr>
            </a:lvl1pPr>
          </a:lstStyle>
          <a:p>
            <a:endParaRPr lang="en-US" dirty="0"/>
          </a:p>
        </p:txBody>
      </p:sp>
      <p:sp>
        <p:nvSpPr>
          <p:cNvPr id="15" name="Rectangle 14">
            <a:extLst>
              <a:ext uri="{FF2B5EF4-FFF2-40B4-BE49-F238E27FC236}">
                <a16:creationId xmlns:a16="http://schemas.microsoft.com/office/drawing/2014/main" id="{0316E4D0-E57A-854E-BDE9-5359111DE11A}"/>
              </a:ext>
            </a:extLst>
          </p:cNvPr>
          <p:cNvSpPr/>
          <p:nvPr userDrawn="1"/>
        </p:nvSpPr>
        <p:spPr>
          <a:xfrm>
            <a:off x="0" y="2"/>
            <a:ext cx="9144000" cy="367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80FC0EA-FEAF-4343-8A86-23C01DE585D1}"/>
              </a:ext>
            </a:extLst>
          </p:cNvPr>
          <p:cNvSpPr/>
          <p:nvPr userDrawn="1"/>
        </p:nvSpPr>
        <p:spPr>
          <a:xfrm>
            <a:off x="8873201" y="-2234"/>
            <a:ext cx="270803" cy="3672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B9E6C2-16E4-034C-BDBC-C2975629F8DA}"/>
              </a:ext>
            </a:extLst>
          </p:cNvPr>
          <p:cNvSpPr/>
          <p:nvPr userDrawn="1"/>
        </p:nvSpPr>
        <p:spPr>
          <a:xfrm>
            <a:off x="8572504" y="2"/>
            <a:ext cx="275270"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9B9FD49-A077-F04B-93E6-5AD21629F347}"/>
              </a:ext>
            </a:extLst>
          </p:cNvPr>
          <p:cNvSpPr/>
          <p:nvPr userDrawn="1"/>
        </p:nvSpPr>
        <p:spPr>
          <a:xfrm>
            <a:off x="8276275" y="2"/>
            <a:ext cx="267906"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016" y="14162"/>
            <a:ext cx="1276350" cy="1257300"/>
          </a:xfrm>
          <a:prstGeom prst="rect">
            <a:avLst/>
          </a:prstGeom>
        </p:spPr>
      </p:pic>
      <p:sp>
        <p:nvSpPr>
          <p:cNvPr id="22" name="Rectangle 21">
            <a:extLst>
              <a:ext uri="{FF2B5EF4-FFF2-40B4-BE49-F238E27FC236}">
                <a16:creationId xmlns:a16="http://schemas.microsoft.com/office/drawing/2014/main" id="{D3936C90-6802-984F-B619-15B9B0F23FBC}"/>
              </a:ext>
            </a:extLst>
          </p:cNvPr>
          <p:cNvSpPr/>
          <p:nvPr userDrawn="1"/>
        </p:nvSpPr>
        <p:spPr>
          <a:xfrm>
            <a:off x="6756854" y="6398566"/>
            <a:ext cx="2382647" cy="4594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0E8FE20-4F5D-044B-929E-6062DAA61573}"/>
              </a:ext>
            </a:extLst>
          </p:cNvPr>
          <p:cNvSpPr txBox="1"/>
          <p:nvPr userDrawn="1"/>
        </p:nvSpPr>
        <p:spPr>
          <a:xfrm>
            <a:off x="6942970" y="6479520"/>
            <a:ext cx="2163965" cy="307777"/>
          </a:xfrm>
          <a:prstGeom prst="rect">
            <a:avLst/>
          </a:prstGeom>
          <a:noFill/>
        </p:spPr>
        <p:txBody>
          <a:bodyPr wrap="square" rtlCol="0" anchor="ctr">
            <a:spAutoFit/>
          </a:bodyPr>
          <a:lstStyle/>
          <a:p>
            <a:r>
              <a:rPr lang="en-US" sz="1400" b="1" dirty="0" err="1">
                <a:solidFill>
                  <a:schemeClr val="bg1"/>
                </a:solidFill>
                <a:latin typeface="Arial Narrow" panose="020B0604020202020204" pitchFamily="34" charset="0"/>
                <a:cs typeface="Arial Narrow" panose="020B0604020202020204" pitchFamily="34" charset="0"/>
              </a:rPr>
              <a:t>TobaccoFreeKids.org</a:t>
            </a:r>
            <a:r>
              <a:rPr lang="en-US" sz="1400" b="1" dirty="0">
                <a:solidFill>
                  <a:schemeClr val="bg1"/>
                </a:solidFill>
                <a:latin typeface="Arial Narrow" panose="020B0604020202020204" pitchFamily="34" charset="0"/>
                <a:cs typeface="Arial Narrow" panose="020B0604020202020204" pitchFamily="34" charset="0"/>
              </a:rPr>
              <a:t>    </a:t>
            </a:r>
            <a:r>
              <a:rPr lang="en-US" sz="1400" b="1" dirty="0">
                <a:solidFill>
                  <a:srgbClr val="FF7E79"/>
                </a:solidFill>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393942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1F710C5-15EF-454D-AEB4-E52398DA99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 t="2681" r="20040" b="6241"/>
          <a:stretch/>
        </p:blipFill>
        <p:spPr>
          <a:xfrm>
            <a:off x="-687823" y="194155"/>
            <a:ext cx="10924248" cy="6593135"/>
          </a:xfrm>
          <a:prstGeom prst="rect">
            <a:avLst/>
          </a:prstGeom>
        </p:spPr>
      </p:pic>
      <p:sp>
        <p:nvSpPr>
          <p:cNvPr id="7" name="Rectangle 6">
            <a:extLst>
              <a:ext uri="{FF2B5EF4-FFF2-40B4-BE49-F238E27FC236}">
                <a16:creationId xmlns:a16="http://schemas.microsoft.com/office/drawing/2014/main" id="{E55F00EF-143E-AF4B-86CA-C210B20ADBC4}"/>
              </a:ext>
            </a:extLst>
          </p:cNvPr>
          <p:cNvSpPr/>
          <p:nvPr userDrawn="1"/>
        </p:nvSpPr>
        <p:spPr>
          <a:xfrm>
            <a:off x="-4504" y="6408815"/>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59FE85E-7281-DC4F-B907-B741611A2510}"/>
              </a:ext>
            </a:extLst>
          </p:cNvPr>
          <p:cNvSpPr>
            <a:spLocks noGrp="1"/>
          </p:cNvSpPr>
          <p:nvPr>
            <p:ph type="ctrTitle" hasCustomPrompt="1"/>
          </p:nvPr>
        </p:nvSpPr>
        <p:spPr>
          <a:xfrm>
            <a:off x="145321" y="2598420"/>
            <a:ext cx="5083904" cy="2803918"/>
          </a:xfrm>
          <a:solidFill>
            <a:schemeClr val="tx1">
              <a:alpha val="60000"/>
            </a:schemeClr>
          </a:solidFill>
        </p:spPr>
        <p:txBody>
          <a:bodyPr anchor="b"/>
          <a:lstStyle>
            <a:lvl1pPr algn="l">
              <a:defRPr sz="6000">
                <a:solidFill>
                  <a:schemeClr val="bg1"/>
                </a:solidFill>
              </a:defRPr>
            </a:lvl1pPr>
          </a:lstStyle>
          <a:p>
            <a:r>
              <a:rPr lang="en-US" dirty="0"/>
              <a:t>Title Slide Option 4: Image of US Youth Activists</a:t>
            </a:r>
          </a:p>
        </p:txBody>
      </p:sp>
      <p:sp>
        <p:nvSpPr>
          <p:cNvPr id="11" name="Subtitle 2">
            <a:extLst>
              <a:ext uri="{FF2B5EF4-FFF2-40B4-BE49-F238E27FC236}">
                <a16:creationId xmlns:a16="http://schemas.microsoft.com/office/drawing/2014/main" id="{93C2A285-E67C-B645-8B07-4072B4BAAC9D}"/>
              </a:ext>
            </a:extLst>
          </p:cNvPr>
          <p:cNvSpPr>
            <a:spLocks noGrp="1"/>
          </p:cNvSpPr>
          <p:nvPr>
            <p:ph type="subTitle" idx="1"/>
          </p:nvPr>
        </p:nvSpPr>
        <p:spPr>
          <a:xfrm>
            <a:off x="145325" y="5485944"/>
            <a:ext cx="7438637" cy="461172"/>
          </a:xfrm>
          <a:solidFill>
            <a:schemeClr val="tx1">
              <a:alpha val="60000"/>
            </a:schemeClr>
          </a:solidFill>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Date Placeholder 3">
            <a:extLst>
              <a:ext uri="{FF2B5EF4-FFF2-40B4-BE49-F238E27FC236}">
                <a16:creationId xmlns:a16="http://schemas.microsoft.com/office/drawing/2014/main" id="{13E8E866-279F-BC49-94A9-780186A043FB}"/>
              </a:ext>
            </a:extLst>
          </p:cNvPr>
          <p:cNvSpPr>
            <a:spLocks noGrp="1"/>
          </p:cNvSpPr>
          <p:nvPr>
            <p:ph type="dt" sz="half" idx="10"/>
          </p:nvPr>
        </p:nvSpPr>
        <p:spPr>
          <a:xfrm>
            <a:off x="209921" y="6408824"/>
            <a:ext cx="1545755" cy="365125"/>
          </a:xfrm>
        </p:spPr>
        <p:txBody>
          <a:bodyPr/>
          <a:lstStyle>
            <a:lvl1pPr>
              <a:defRPr>
                <a:solidFill>
                  <a:schemeClr val="bg1"/>
                </a:solidFill>
              </a:defRPr>
            </a:lvl1pPr>
          </a:lstStyle>
          <a:p>
            <a:fld id="{AAA330CD-CB1A-D74E-B9C9-C8AAA758D22B}" type="datetimeFigureOut">
              <a:rPr lang="en-US" smtClean="0"/>
              <a:pPr/>
              <a:t>10/22/2024</a:t>
            </a:fld>
            <a:endParaRPr lang="en-US" dirty="0"/>
          </a:p>
        </p:txBody>
      </p:sp>
      <p:sp>
        <p:nvSpPr>
          <p:cNvPr id="13" name="Footer Placeholder 4">
            <a:extLst>
              <a:ext uri="{FF2B5EF4-FFF2-40B4-BE49-F238E27FC236}">
                <a16:creationId xmlns:a16="http://schemas.microsoft.com/office/drawing/2014/main" id="{D57799E2-0E80-5B44-9DCD-1A8D482CC07F}"/>
              </a:ext>
            </a:extLst>
          </p:cNvPr>
          <p:cNvSpPr>
            <a:spLocks noGrp="1"/>
          </p:cNvSpPr>
          <p:nvPr>
            <p:ph type="ftr" sz="quarter" idx="11"/>
          </p:nvPr>
        </p:nvSpPr>
        <p:spPr>
          <a:xfrm>
            <a:off x="2096608" y="6401329"/>
            <a:ext cx="4107599" cy="365125"/>
          </a:xfrm>
        </p:spPr>
        <p:txBody>
          <a:bodyPr/>
          <a:lstStyle>
            <a:lvl1pPr>
              <a:defRPr>
                <a:solidFill>
                  <a:schemeClr val="bg1"/>
                </a:solidFill>
              </a:defRPr>
            </a:lvl1pPr>
          </a:lstStyle>
          <a:p>
            <a:endParaRPr lang="en-US" dirty="0"/>
          </a:p>
        </p:txBody>
      </p:sp>
      <p:sp>
        <p:nvSpPr>
          <p:cNvPr id="15" name="Rectangle 14">
            <a:extLst>
              <a:ext uri="{FF2B5EF4-FFF2-40B4-BE49-F238E27FC236}">
                <a16:creationId xmlns:a16="http://schemas.microsoft.com/office/drawing/2014/main" id="{9B905376-1C77-974E-8C14-7BE501DFCD28}"/>
              </a:ext>
            </a:extLst>
          </p:cNvPr>
          <p:cNvSpPr/>
          <p:nvPr userDrawn="1"/>
        </p:nvSpPr>
        <p:spPr>
          <a:xfrm>
            <a:off x="0" y="2"/>
            <a:ext cx="9144000" cy="367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72456F-604F-5949-9A63-6AA20BAFE73F}"/>
              </a:ext>
            </a:extLst>
          </p:cNvPr>
          <p:cNvSpPr/>
          <p:nvPr userDrawn="1"/>
        </p:nvSpPr>
        <p:spPr>
          <a:xfrm>
            <a:off x="8873201" y="-2234"/>
            <a:ext cx="270803" cy="3672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A91CB29-9321-4845-8753-8CCA982DDA12}"/>
              </a:ext>
            </a:extLst>
          </p:cNvPr>
          <p:cNvSpPr/>
          <p:nvPr userDrawn="1"/>
        </p:nvSpPr>
        <p:spPr>
          <a:xfrm>
            <a:off x="8572504" y="2"/>
            <a:ext cx="275270"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373AFA-BD33-0646-B711-4AE81BFBCC1C}"/>
              </a:ext>
            </a:extLst>
          </p:cNvPr>
          <p:cNvSpPr/>
          <p:nvPr userDrawn="1"/>
        </p:nvSpPr>
        <p:spPr>
          <a:xfrm>
            <a:off x="8276275" y="2"/>
            <a:ext cx="267906"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016" y="14162"/>
            <a:ext cx="1276350" cy="1257300"/>
          </a:xfrm>
          <a:prstGeom prst="rect">
            <a:avLst/>
          </a:prstGeom>
        </p:spPr>
      </p:pic>
      <p:sp>
        <p:nvSpPr>
          <p:cNvPr id="23" name="Rectangle 22">
            <a:extLst>
              <a:ext uri="{FF2B5EF4-FFF2-40B4-BE49-F238E27FC236}">
                <a16:creationId xmlns:a16="http://schemas.microsoft.com/office/drawing/2014/main" id="{D3936C90-6802-984F-B619-15B9B0F23FBC}"/>
              </a:ext>
            </a:extLst>
          </p:cNvPr>
          <p:cNvSpPr/>
          <p:nvPr userDrawn="1"/>
        </p:nvSpPr>
        <p:spPr>
          <a:xfrm>
            <a:off x="6756854" y="6398566"/>
            <a:ext cx="2382647" cy="4594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0E8FE20-4F5D-044B-929E-6062DAA61573}"/>
              </a:ext>
            </a:extLst>
          </p:cNvPr>
          <p:cNvSpPr txBox="1"/>
          <p:nvPr userDrawn="1"/>
        </p:nvSpPr>
        <p:spPr>
          <a:xfrm>
            <a:off x="6942970" y="6479520"/>
            <a:ext cx="2163965" cy="307777"/>
          </a:xfrm>
          <a:prstGeom prst="rect">
            <a:avLst/>
          </a:prstGeom>
          <a:noFill/>
        </p:spPr>
        <p:txBody>
          <a:bodyPr wrap="square" rtlCol="0" anchor="ctr">
            <a:spAutoFit/>
          </a:bodyPr>
          <a:lstStyle/>
          <a:p>
            <a:r>
              <a:rPr lang="en-US" sz="1400" b="1" dirty="0" err="1">
                <a:solidFill>
                  <a:schemeClr val="bg1"/>
                </a:solidFill>
                <a:latin typeface="Arial Narrow" panose="020B0604020202020204" pitchFamily="34" charset="0"/>
                <a:cs typeface="Arial Narrow" panose="020B0604020202020204" pitchFamily="34" charset="0"/>
              </a:rPr>
              <a:t>TobaccoFreeKids.org</a:t>
            </a:r>
            <a:r>
              <a:rPr lang="en-US" sz="1400" b="1" dirty="0">
                <a:solidFill>
                  <a:schemeClr val="bg1"/>
                </a:solidFill>
                <a:latin typeface="Arial Narrow" panose="020B0604020202020204" pitchFamily="34" charset="0"/>
                <a:cs typeface="Arial Narrow" panose="020B0604020202020204" pitchFamily="34" charset="0"/>
              </a:rPr>
              <a:t>    </a:t>
            </a:r>
            <a:r>
              <a:rPr lang="en-US" sz="1400" b="1" dirty="0">
                <a:solidFill>
                  <a:srgbClr val="FF7E79"/>
                </a:solidFill>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27562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BEACCB3-0376-B64A-B365-5406A27CBD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364" r="6364"/>
          <a:stretch/>
        </p:blipFill>
        <p:spPr>
          <a:xfrm>
            <a:off x="-449563" y="151538"/>
            <a:ext cx="10208561" cy="6635750"/>
          </a:xfrm>
          <a:prstGeom prst="rect">
            <a:avLst/>
          </a:prstGeom>
        </p:spPr>
      </p:pic>
      <p:sp>
        <p:nvSpPr>
          <p:cNvPr id="7" name="Rectangle 6">
            <a:extLst>
              <a:ext uri="{FF2B5EF4-FFF2-40B4-BE49-F238E27FC236}">
                <a16:creationId xmlns:a16="http://schemas.microsoft.com/office/drawing/2014/main" id="{D853E6D3-7E1F-9440-A273-E9FD1005A088}"/>
              </a:ext>
            </a:extLst>
          </p:cNvPr>
          <p:cNvSpPr/>
          <p:nvPr userDrawn="1"/>
        </p:nvSpPr>
        <p:spPr>
          <a:xfrm>
            <a:off x="-4504" y="6408815"/>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3936C90-6802-984F-B619-15B9B0F23FBC}"/>
              </a:ext>
            </a:extLst>
          </p:cNvPr>
          <p:cNvSpPr/>
          <p:nvPr userDrawn="1"/>
        </p:nvSpPr>
        <p:spPr>
          <a:xfrm>
            <a:off x="6756854" y="6398566"/>
            <a:ext cx="2382647" cy="4594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0E8FE20-4F5D-044B-929E-6062DAA61573}"/>
              </a:ext>
            </a:extLst>
          </p:cNvPr>
          <p:cNvSpPr txBox="1"/>
          <p:nvPr userDrawn="1"/>
        </p:nvSpPr>
        <p:spPr>
          <a:xfrm>
            <a:off x="6942970" y="6479520"/>
            <a:ext cx="2163965" cy="307777"/>
          </a:xfrm>
          <a:prstGeom prst="rect">
            <a:avLst/>
          </a:prstGeom>
          <a:noFill/>
        </p:spPr>
        <p:txBody>
          <a:bodyPr wrap="square" rtlCol="0" anchor="ctr">
            <a:spAutoFit/>
          </a:bodyPr>
          <a:lstStyle/>
          <a:p>
            <a:r>
              <a:rPr lang="en-US" sz="1400" b="1" dirty="0" err="1">
                <a:solidFill>
                  <a:schemeClr val="bg1"/>
                </a:solidFill>
                <a:latin typeface="Arial Narrow" panose="020B0604020202020204" pitchFamily="34" charset="0"/>
                <a:cs typeface="Arial Narrow" panose="020B0604020202020204" pitchFamily="34" charset="0"/>
              </a:rPr>
              <a:t>TobaccoFreeKids.org</a:t>
            </a:r>
            <a:r>
              <a:rPr lang="en-US" sz="1400" b="1" dirty="0">
                <a:solidFill>
                  <a:schemeClr val="bg1"/>
                </a:solidFill>
                <a:latin typeface="Arial Narrow" panose="020B0604020202020204" pitchFamily="34" charset="0"/>
                <a:cs typeface="Arial Narrow" panose="020B0604020202020204" pitchFamily="34" charset="0"/>
              </a:rPr>
              <a:t>    </a:t>
            </a:r>
            <a:r>
              <a:rPr lang="en-US" sz="1400" b="1" dirty="0">
                <a:solidFill>
                  <a:srgbClr val="FF7E79"/>
                </a:solidFill>
                <a:latin typeface="Arial" panose="020B0604020202020204" pitchFamily="34" charset="0"/>
                <a:cs typeface="Arial" panose="020B0604020202020204" pitchFamily="34" charset="0"/>
              </a:rPr>
              <a:t>&gt;</a:t>
            </a:r>
          </a:p>
        </p:txBody>
      </p:sp>
      <p:sp>
        <p:nvSpPr>
          <p:cNvPr id="10" name="Title 1">
            <a:extLst>
              <a:ext uri="{FF2B5EF4-FFF2-40B4-BE49-F238E27FC236}">
                <a16:creationId xmlns:a16="http://schemas.microsoft.com/office/drawing/2014/main" id="{D41DCB04-9A1D-0D43-AD9D-D2192A5DE230}"/>
              </a:ext>
            </a:extLst>
          </p:cNvPr>
          <p:cNvSpPr>
            <a:spLocks noGrp="1"/>
          </p:cNvSpPr>
          <p:nvPr>
            <p:ph type="ctrTitle" hasCustomPrompt="1"/>
          </p:nvPr>
        </p:nvSpPr>
        <p:spPr>
          <a:xfrm>
            <a:off x="145321" y="2598420"/>
            <a:ext cx="5083904" cy="2803918"/>
          </a:xfrm>
          <a:solidFill>
            <a:schemeClr val="tx1">
              <a:alpha val="60000"/>
            </a:schemeClr>
          </a:solidFill>
        </p:spPr>
        <p:txBody>
          <a:bodyPr anchor="b"/>
          <a:lstStyle>
            <a:lvl1pPr algn="l">
              <a:defRPr sz="6000">
                <a:solidFill>
                  <a:schemeClr val="bg1"/>
                </a:solidFill>
              </a:defRPr>
            </a:lvl1pPr>
          </a:lstStyle>
          <a:p>
            <a:r>
              <a:rPr lang="en-US" dirty="0"/>
              <a:t>Title Slide Option 5: Image of Bidi Workers in India</a:t>
            </a:r>
          </a:p>
        </p:txBody>
      </p:sp>
      <p:sp>
        <p:nvSpPr>
          <p:cNvPr id="11" name="Subtitle 2">
            <a:extLst>
              <a:ext uri="{FF2B5EF4-FFF2-40B4-BE49-F238E27FC236}">
                <a16:creationId xmlns:a16="http://schemas.microsoft.com/office/drawing/2014/main" id="{AF7F4142-279A-DE44-9AE1-26472F210B72}"/>
              </a:ext>
            </a:extLst>
          </p:cNvPr>
          <p:cNvSpPr>
            <a:spLocks noGrp="1"/>
          </p:cNvSpPr>
          <p:nvPr>
            <p:ph type="subTitle" idx="1"/>
          </p:nvPr>
        </p:nvSpPr>
        <p:spPr>
          <a:xfrm>
            <a:off x="145325" y="5485944"/>
            <a:ext cx="7438637" cy="461172"/>
          </a:xfrm>
          <a:solidFill>
            <a:schemeClr val="tx1">
              <a:alpha val="60000"/>
            </a:schemeClr>
          </a:solidFill>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Date Placeholder 3">
            <a:extLst>
              <a:ext uri="{FF2B5EF4-FFF2-40B4-BE49-F238E27FC236}">
                <a16:creationId xmlns:a16="http://schemas.microsoft.com/office/drawing/2014/main" id="{961E98A4-A234-BF4D-B834-CFA8DD7B61F2}"/>
              </a:ext>
            </a:extLst>
          </p:cNvPr>
          <p:cNvSpPr>
            <a:spLocks noGrp="1"/>
          </p:cNvSpPr>
          <p:nvPr>
            <p:ph type="dt" sz="half" idx="10"/>
          </p:nvPr>
        </p:nvSpPr>
        <p:spPr>
          <a:xfrm>
            <a:off x="209921" y="6408824"/>
            <a:ext cx="1545755" cy="365125"/>
          </a:xfrm>
        </p:spPr>
        <p:txBody>
          <a:bodyPr/>
          <a:lstStyle>
            <a:lvl1pPr>
              <a:defRPr>
                <a:solidFill>
                  <a:schemeClr val="bg1"/>
                </a:solidFill>
              </a:defRPr>
            </a:lvl1pPr>
          </a:lstStyle>
          <a:p>
            <a:fld id="{AAA330CD-CB1A-D74E-B9C9-C8AAA758D22B}" type="datetimeFigureOut">
              <a:rPr lang="en-US" smtClean="0"/>
              <a:pPr/>
              <a:t>10/22/2024</a:t>
            </a:fld>
            <a:endParaRPr lang="en-US" dirty="0"/>
          </a:p>
        </p:txBody>
      </p:sp>
      <p:sp>
        <p:nvSpPr>
          <p:cNvPr id="13" name="Footer Placeholder 4">
            <a:extLst>
              <a:ext uri="{FF2B5EF4-FFF2-40B4-BE49-F238E27FC236}">
                <a16:creationId xmlns:a16="http://schemas.microsoft.com/office/drawing/2014/main" id="{B4683C6C-0515-A44C-8A68-F4882ADE5FF5}"/>
              </a:ext>
            </a:extLst>
          </p:cNvPr>
          <p:cNvSpPr>
            <a:spLocks noGrp="1"/>
          </p:cNvSpPr>
          <p:nvPr>
            <p:ph type="ftr" sz="quarter" idx="11"/>
          </p:nvPr>
        </p:nvSpPr>
        <p:spPr>
          <a:xfrm>
            <a:off x="2096608" y="6401329"/>
            <a:ext cx="4107599" cy="365125"/>
          </a:xfrm>
        </p:spPr>
        <p:txBody>
          <a:bodyPr/>
          <a:lstStyle>
            <a:lvl1pPr>
              <a:defRPr>
                <a:solidFill>
                  <a:schemeClr val="bg1"/>
                </a:solidFill>
              </a:defRPr>
            </a:lvl1pPr>
          </a:lstStyle>
          <a:p>
            <a:endParaRPr lang="en-US" dirty="0"/>
          </a:p>
        </p:txBody>
      </p:sp>
      <p:sp>
        <p:nvSpPr>
          <p:cNvPr id="15" name="Rectangle 14">
            <a:extLst>
              <a:ext uri="{FF2B5EF4-FFF2-40B4-BE49-F238E27FC236}">
                <a16:creationId xmlns:a16="http://schemas.microsoft.com/office/drawing/2014/main" id="{79BF3A7D-722E-6843-8A24-0863C0C36BB2}"/>
              </a:ext>
            </a:extLst>
          </p:cNvPr>
          <p:cNvSpPr/>
          <p:nvPr userDrawn="1"/>
        </p:nvSpPr>
        <p:spPr>
          <a:xfrm>
            <a:off x="0" y="2"/>
            <a:ext cx="9144000" cy="367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D1225C-0A3B-8E45-A894-5F04A188EC76}"/>
              </a:ext>
            </a:extLst>
          </p:cNvPr>
          <p:cNvSpPr/>
          <p:nvPr userDrawn="1"/>
        </p:nvSpPr>
        <p:spPr>
          <a:xfrm>
            <a:off x="8873201" y="-2234"/>
            <a:ext cx="270803" cy="3672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1848A93-6F48-FF4D-8B9E-FDFA4D4C869B}"/>
              </a:ext>
            </a:extLst>
          </p:cNvPr>
          <p:cNvSpPr/>
          <p:nvPr userDrawn="1"/>
        </p:nvSpPr>
        <p:spPr>
          <a:xfrm>
            <a:off x="8572504" y="2"/>
            <a:ext cx="275270"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B8FC0A8-85D6-3E4B-A36E-1B767F49881F}"/>
              </a:ext>
            </a:extLst>
          </p:cNvPr>
          <p:cNvSpPr/>
          <p:nvPr userDrawn="1"/>
        </p:nvSpPr>
        <p:spPr>
          <a:xfrm>
            <a:off x="8276275" y="2"/>
            <a:ext cx="267906"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016" y="14162"/>
            <a:ext cx="1276350" cy="1257300"/>
          </a:xfrm>
          <a:prstGeom prst="rect">
            <a:avLst/>
          </a:prstGeom>
        </p:spPr>
      </p:pic>
    </p:spTree>
    <p:extLst>
      <p:ext uri="{BB962C8B-B14F-4D97-AF65-F5344CB8AC3E}">
        <p14:creationId xmlns:p14="http://schemas.microsoft.com/office/powerpoint/2010/main" val="2789587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975BD1-ED23-854E-B387-16AFFD0996B0}"/>
              </a:ext>
            </a:extLst>
          </p:cNvPr>
          <p:cNvSpPr/>
          <p:nvPr userDrawn="1"/>
        </p:nvSpPr>
        <p:spPr>
          <a:xfrm>
            <a:off x="0" y="2"/>
            <a:ext cx="9144000" cy="367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EEDD96C-9D12-F44E-82C9-AFE687D4A3FB}"/>
              </a:ext>
            </a:extLst>
          </p:cNvPr>
          <p:cNvSpPr/>
          <p:nvPr userDrawn="1"/>
        </p:nvSpPr>
        <p:spPr>
          <a:xfrm>
            <a:off x="8873201" y="-2234"/>
            <a:ext cx="270803" cy="36725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9FAED69-7143-4446-9D33-FD31B0FCD5B2}"/>
              </a:ext>
            </a:extLst>
          </p:cNvPr>
          <p:cNvSpPr/>
          <p:nvPr userDrawn="1"/>
        </p:nvSpPr>
        <p:spPr>
          <a:xfrm>
            <a:off x="8572504" y="2"/>
            <a:ext cx="275270"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CC796D-4EDD-5546-A421-B1D4F4C8F8FB}"/>
              </a:ext>
            </a:extLst>
          </p:cNvPr>
          <p:cNvSpPr/>
          <p:nvPr userDrawn="1"/>
        </p:nvSpPr>
        <p:spPr>
          <a:xfrm>
            <a:off x="8276275" y="2"/>
            <a:ext cx="267906" cy="367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B8EE01-8507-A842-B0FB-D06F94581511}"/>
              </a:ext>
            </a:extLst>
          </p:cNvPr>
          <p:cNvSpPr/>
          <p:nvPr userDrawn="1"/>
        </p:nvSpPr>
        <p:spPr>
          <a:xfrm>
            <a:off x="-4504" y="6408815"/>
            <a:ext cx="9144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02B6C3-1D34-E843-BB0E-D95A136CC722}"/>
              </a:ext>
            </a:extLst>
          </p:cNvPr>
          <p:cNvSpPr/>
          <p:nvPr userDrawn="1"/>
        </p:nvSpPr>
        <p:spPr>
          <a:xfrm>
            <a:off x="7492957" y="6398566"/>
            <a:ext cx="1646540" cy="4594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E9A20F9-53C8-0D46-81E2-4058D15BA45B}"/>
              </a:ext>
            </a:extLst>
          </p:cNvPr>
          <p:cNvSpPr txBox="1"/>
          <p:nvPr userDrawn="1"/>
        </p:nvSpPr>
        <p:spPr>
          <a:xfrm>
            <a:off x="7583962" y="6371795"/>
            <a:ext cx="1522973" cy="523220"/>
          </a:xfrm>
          <a:prstGeom prst="rect">
            <a:avLst/>
          </a:prstGeom>
          <a:noFill/>
        </p:spPr>
        <p:txBody>
          <a:bodyPr wrap="square" rtlCol="0" anchor="ctr">
            <a:spAutoFit/>
          </a:bodyPr>
          <a:lstStyle/>
          <a:p>
            <a:r>
              <a:rPr lang="en-US" sz="1400" b="1" dirty="0" err="1">
                <a:solidFill>
                  <a:schemeClr val="bg1"/>
                </a:solidFill>
                <a:latin typeface="Arial Narrow" panose="020B0604020202020204" pitchFamily="34" charset="0"/>
                <a:cs typeface="Arial Narrow" panose="020B0604020202020204" pitchFamily="34" charset="0"/>
              </a:rPr>
              <a:t>TobaccoFreeKids.org</a:t>
            </a:r>
            <a:r>
              <a:rPr lang="en-US" sz="1400" b="1" dirty="0">
                <a:solidFill>
                  <a:schemeClr val="bg1"/>
                </a:solidFill>
                <a:latin typeface="Arial Narrow" panose="020B0604020202020204" pitchFamily="34" charset="0"/>
                <a:cs typeface="Arial Narrow" panose="020B0604020202020204" pitchFamily="34" charset="0"/>
              </a:rPr>
              <a:t>    </a:t>
            </a:r>
            <a:r>
              <a:rPr lang="en-US" sz="1400" b="1" dirty="0">
                <a:solidFill>
                  <a:srgbClr val="FF7E79"/>
                </a:solidFill>
                <a:latin typeface="Arial" panose="020B0604020202020204" pitchFamily="34" charset="0"/>
                <a:cs typeface="Arial" panose="020B0604020202020204" pitchFamily="34" charset="0"/>
              </a:rPr>
              <a:t>&gt;</a:t>
            </a:r>
          </a:p>
        </p:txBody>
      </p:sp>
      <p:sp>
        <p:nvSpPr>
          <p:cNvPr id="14" name="Date Placeholder 3">
            <a:extLst>
              <a:ext uri="{FF2B5EF4-FFF2-40B4-BE49-F238E27FC236}">
                <a16:creationId xmlns:a16="http://schemas.microsoft.com/office/drawing/2014/main" id="{A476AF12-0858-2B49-91B2-634D23CCDB32}"/>
              </a:ext>
            </a:extLst>
          </p:cNvPr>
          <p:cNvSpPr txBox="1">
            <a:spLocks/>
          </p:cNvSpPr>
          <p:nvPr userDrawn="1"/>
        </p:nvSpPr>
        <p:spPr>
          <a:xfrm>
            <a:off x="209921" y="6408824"/>
            <a:ext cx="154575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A330CD-CB1A-D74E-B9C9-C8AAA758D22B}" type="datetimeFigureOut">
              <a:rPr lang="en-US" smtClean="0"/>
              <a:pPr/>
              <a:t>10/22/2024</a:t>
            </a:fld>
            <a:endParaRPr lang="en-US" dirty="0"/>
          </a:p>
        </p:txBody>
      </p:sp>
      <p:sp>
        <p:nvSpPr>
          <p:cNvPr id="15" name="Slide Number Placeholder 5">
            <a:extLst>
              <a:ext uri="{FF2B5EF4-FFF2-40B4-BE49-F238E27FC236}">
                <a16:creationId xmlns:a16="http://schemas.microsoft.com/office/drawing/2014/main" id="{70C4DBD0-CB81-5242-8588-CD3D9BD92A64}"/>
              </a:ext>
            </a:extLst>
          </p:cNvPr>
          <p:cNvSpPr txBox="1">
            <a:spLocks/>
          </p:cNvSpPr>
          <p:nvPr userDrawn="1"/>
        </p:nvSpPr>
        <p:spPr>
          <a:xfrm>
            <a:off x="6398624" y="6408824"/>
            <a:ext cx="79321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D90ECC-532E-DC48-BC9E-4686562BCD73}" type="slidenum">
              <a:rPr lang="en-US" smtClean="0"/>
              <a:pPr/>
              <a:t>‹#›</a:t>
            </a:fld>
            <a:endParaRPr lang="en-US" dirty="0"/>
          </a:p>
        </p:txBody>
      </p:sp>
      <p:pic>
        <p:nvPicPr>
          <p:cNvPr id="16" name="Picture 15">
            <a:extLst>
              <a:ext uri="{FF2B5EF4-FFF2-40B4-BE49-F238E27FC236}">
                <a16:creationId xmlns:a16="http://schemas.microsoft.com/office/drawing/2014/main" id="{534820DA-5550-8040-97B8-94540D83F4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325" y="127728"/>
            <a:ext cx="854393" cy="1139190"/>
          </a:xfrm>
          <a:prstGeom prst="rect">
            <a:avLst/>
          </a:prstGeom>
        </p:spPr>
      </p:pic>
      <p:sp>
        <p:nvSpPr>
          <p:cNvPr id="2" name="Title 1">
            <a:extLst>
              <a:ext uri="{FF2B5EF4-FFF2-40B4-BE49-F238E27FC236}">
                <a16:creationId xmlns:a16="http://schemas.microsoft.com/office/drawing/2014/main" id="{B238E52A-B2CA-C547-8FCE-7423D8D5AFD4}"/>
              </a:ext>
            </a:extLst>
          </p:cNvPr>
          <p:cNvSpPr>
            <a:spLocks noGrp="1"/>
          </p:cNvSpPr>
          <p:nvPr>
            <p:ph type="title"/>
          </p:nvPr>
        </p:nvSpPr>
        <p:spPr>
          <a:xfrm>
            <a:off x="1025138" y="365126"/>
            <a:ext cx="7490212" cy="1325563"/>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A504041-8F1F-1E48-9FF5-8BD051DFC6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E38A8B-87DC-F641-BB80-CAFF99BC24D2}"/>
              </a:ext>
            </a:extLst>
          </p:cNvPr>
          <p:cNvSpPr>
            <a:spLocks noGrp="1"/>
          </p:cNvSpPr>
          <p:nvPr>
            <p:ph type="dt" sz="half" idx="10"/>
          </p:nvPr>
        </p:nvSpPr>
        <p:spPr/>
        <p:txBody>
          <a:bodyPr/>
          <a:lstStyle/>
          <a:p>
            <a:fld id="{AAA330CD-CB1A-D74E-B9C9-C8AAA758D22B}" type="datetimeFigureOut">
              <a:rPr lang="en-US" smtClean="0"/>
              <a:t>10/22/2024</a:t>
            </a:fld>
            <a:endParaRPr lang="en-US"/>
          </a:p>
        </p:txBody>
      </p:sp>
      <p:sp>
        <p:nvSpPr>
          <p:cNvPr id="5" name="Footer Placeholder 4">
            <a:extLst>
              <a:ext uri="{FF2B5EF4-FFF2-40B4-BE49-F238E27FC236}">
                <a16:creationId xmlns:a16="http://schemas.microsoft.com/office/drawing/2014/main" id="{AFB5850E-6FA3-0F47-9159-7D0C4C2BA7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9A52BF-0E28-984C-8190-4DC374875634}"/>
              </a:ext>
            </a:extLst>
          </p:cNvPr>
          <p:cNvSpPr>
            <a:spLocks noGrp="1"/>
          </p:cNvSpPr>
          <p:nvPr>
            <p:ph type="sldNum" sz="quarter" idx="12"/>
          </p:nvPr>
        </p:nvSpPr>
        <p:spPr/>
        <p:txBody>
          <a:bodyPr/>
          <a:lstStyle/>
          <a:p>
            <a:fld id="{4CD90ECC-532E-DC48-BC9E-4686562BCD73}" type="slidenum">
              <a:rPr lang="en-US" smtClean="0"/>
              <a:t>‹#›</a:t>
            </a:fld>
            <a:endParaRPr lang="en-US"/>
          </a:p>
        </p:txBody>
      </p:sp>
    </p:spTree>
    <p:extLst>
      <p:ext uri="{BB962C8B-B14F-4D97-AF65-F5344CB8AC3E}">
        <p14:creationId xmlns:p14="http://schemas.microsoft.com/office/powerpoint/2010/main" val="1325958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84B598-D2A4-114E-9CBF-BF48A1497DD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9AF536-124C-B647-AC0C-25EDE625B7E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F306C-4B71-4248-ABC4-7333645BFB21}"/>
              </a:ext>
            </a:extLst>
          </p:cNvPr>
          <p:cNvSpPr>
            <a:spLocks noGrp="1"/>
          </p:cNvSpPr>
          <p:nvPr>
            <p:ph type="dt" sz="half" idx="2"/>
          </p:nvPr>
        </p:nvSpPr>
        <p:spPr>
          <a:xfrm>
            <a:off x="628650" y="635635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330CD-CB1A-D74E-B9C9-C8AAA758D22B}" type="datetimeFigureOut">
              <a:rPr lang="en-US" smtClean="0"/>
              <a:t>10/22/2024</a:t>
            </a:fld>
            <a:endParaRPr lang="en-US"/>
          </a:p>
        </p:txBody>
      </p:sp>
      <p:sp>
        <p:nvSpPr>
          <p:cNvPr id="5" name="Footer Placeholder 4">
            <a:extLst>
              <a:ext uri="{FF2B5EF4-FFF2-40B4-BE49-F238E27FC236}">
                <a16:creationId xmlns:a16="http://schemas.microsoft.com/office/drawing/2014/main" id="{36FC9745-AF43-2445-9000-D8B72602A77A}"/>
              </a:ext>
            </a:extLst>
          </p:cNvPr>
          <p:cNvSpPr>
            <a:spLocks noGrp="1"/>
          </p:cNvSpPr>
          <p:nvPr>
            <p:ph type="ftr" sz="quarter" idx="3"/>
          </p:nvPr>
        </p:nvSpPr>
        <p:spPr>
          <a:xfrm>
            <a:off x="3028950" y="635635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4D242A-6945-BE4F-B345-C82BA03CE989}"/>
              </a:ext>
            </a:extLst>
          </p:cNvPr>
          <p:cNvSpPr>
            <a:spLocks noGrp="1"/>
          </p:cNvSpPr>
          <p:nvPr>
            <p:ph type="sldNum" sz="quarter" idx="4"/>
          </p:nvPr>
        </p:nvSpPr>
        <p:spPr>
          <a:xfrm>
            <a:off x="6457950" y="63563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90ECC-532E-DC48-BC9E-4686562BCD73}" type="slidenum">
              <a:rPr lang="en-US" smtClean="0"/>
              <a:t>‹#›</a:t>
            </a:fld>
            <a:endParaRPr lang="en-US"/>
          </a:p>
        </p:txBody>
      </p:sp>
    </p:spTree>
    <p:extLst>
      <p:ext uri="{BB962C8B-B14F-4D97-AF65-F5344CB8AC3E}">
        <p14:creationId xmlns:p14="http://schemas.microsoft.com/office/powerpoint/2010/main" val="2297117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7" r:id="rId3"/>
    <p:sldLayoutId id="2147483672" r:id="rId4"/>
    <p:sldLayoutId id="2147483673" r:id="rId5"/>
    <p:sldLayoutId id="2147483674" r:id="rId6"/>
    <p:sldLayoutId id="2147483675" r:id="rId7"/>
    <p:sldLayoutId id="2147483676" r:id="rId8"/>
    <p:sldLayoutId id="2147483658" r:id="rId9"/>
    <p:sldLayoutId id="2147483659" r:id="rId10"/>
    <p:sldLayoutId id="2147483678" r:id="rId11"/>
    <p:sldLayoutId id="2147483680" r:id="rId12"/>
    <p:sldLayoutId id="21474836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7028" y="733424"/>
            <a:ext cx="7480253" cy="1200329"/>
          </a:xfrm>
          <a:prstGeom prst="rect">
            <a:avLst/>
          </a:prstGeom>
          <a:noFill/>
        </p:spPr>
        <p:txBody>
          <a:bodyPr wrap="none" rtlCol="0">
            <a:spAutoFit/>
          </a:bodyPr>
          <a:lstStyle/>
          <a:p>
            <a:pPr algn="ctr"/>
            <a:r>
              <a:rPr lang="en-US" sz="3600" dirty="0"/>
              <a:t>Flavored Tobacco Products Are Putting </a:t>
            </a:r>
          </a:p>
          <a:p>
            <a:pPr algn="ctr"/>
            <a:r>
              <a:rPr lang="en-US" sz="3600" dirty="0"/>
              <a:t>a New Generation of Kids at Risk</a:t>
            </a:r>
          </a:p>
        </p:txBody>
      </p:sp>
      <p:pic>
        <p:nvPicPr>
          <p:cNvPr id="1026" name="Picture 2" descr="https://www.tecc.org/tecc/cache/file/B232DAE5-FAE0-42F0-99A5D0E3E5219AE9_source.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83053" y="2083632"/>
            <a:ext cx="4295288" cy="3982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342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8EBB3-3174-530E-2AC3-213C5EDA2665}"/>
              </a:ext>
            </a:extLst>
          </p:cNvPr>
          <p:cNvSpPr>
            <a:spLocks noGrp="1"/>
          </p:cNvSpPr>
          <p:nvPr>
            <p:ph type="title"/>
          </p:nvPr>
        </p:nvSpPr>
        <p:spPr>
          <a:xfrm>
            <a:off x="1521307" y="365130"/>
            <a:ext cx="7622693" cy="901793"/>
          </a:xfrm>
        </p:spPr>
        <p:txBody>
          <a:bodyPr>
            <a:normAutofit fontScale="90000"/>
          </a:bodyPr>
          <a:lstStyle/>
          <a:p>
            <a:r>
              <a:rPr lang="en-US"/>
              <a:t>Examples of Peer-to-Peer Marketing</a:t>
            </a:r>
          </a:p>
        </p:txBody>
      </p:sp>
      <p:pic>
        <p:nvPicPr>
          <p:cNvPr id="5" name="Picture 4">
            <a:extLst>
              <a:ext uri="{FF2B5EF4-FFF2-40B4-BE49-F238E27FC236}">
                <a16:creationId xmlns:a16="http://schemas.microsoft.com/office/drawing/2014/main" id="{BE2FD936-4485-CE60-2C2B-7F24D203BF0A}"/>
              </a:ext>
            </a:extLst>
          </p:cNvPr>
          <p:cNvPicPr>
            <a:picLocks noChangeAspect="1"/>
          </p:cNvPicPr>
          <p:nvPr/>
        </p:nvPicPr>
        <p:blipFill>
          <a:blip r:embed="rId2"/>
          <a:stretch>
            <a:fillRect/>
          </a:stretch>
        </p:blipFill>
        <p:spPr>
          <a:xfrm>
            <a:off x="328027" y="1256342"/>
            <a:ext cx="1900602" cy="3575046"/>
          </a:xfrm>
          <a:prstGeom prst="rect">
            <a:avLst/>
          </a:prstGeom>
        </p:spPr>
      </p:pic>
      <p:sp>
        <p:nvSpPr>
          <p:cNvPr id="7" name="TextBox 6">
            <a:extLst>
              <a:ext uri="{FF2B5EF4-FFF2-40B4-BE49-F238E27FC236}">
                <a16:creationId xmlns:a16="http://schemas.microsoft.com/office/drawing/2014/main" id="{BCEC3C0E-8885-E83D-6948-6A0DE628F8E2}"/>
              </a:ext>
            </a:extLst>
          </p:cNvPr>
          <p:cNvSpPr txBox="1"/>
          <p:nvPr/>
        </p:nvSpPr>
        <p:spPr>
          <a:xfrm>
            <a:off x="74594" y="5782330"/>
            <a:ext cx="2255861" cy="553998"/>
          </a:xfrm>
          <a:prstGeom prst="rect">
            <a:avLst/>
          </a:prstGeom>
          <a:noFill/>
        </p:spPr>
        <p:txBody>
          <a:bodyPr wrap="square">
            <a:spAutoFit/>
          </a:bodyPr>
          <a:lstStyle/>
          <a:p>
            <a:r>
              <a:rPr lang="en-US" sz="1000"/>
              <a:t>Dec 30, 2022, https://www.tiktok.com/@leda_in_red/video/7183094339592047914</a:t>
            </a:r>
          </a:p>
        </p:txBody>
      </p:sp>
      <p:pic>
        <p:nvPicPr>
          <p:cNvPr id="19" name="Picture 18">
            <a:extLst>
              <a:ext uri="{FF2B5EF4-FFF2-40B4-BE49-F238E27FC236}">
                <a16:creationId xmlns:a16="http://schemas.microsoft.com/office/drawing/2014/main" id="{695C969D-B7E7-5E5C-3120-4611EEA9B755}"/>
              </a:ext>
            </a:extLst>
          </p:cNvPr>
          <p:cNvPicPr>
            <a:picLocks noChangeAspect="1"/>
          </p:cNvPicPr>
          <p:nvPr/>
        </p:nvPicPr>
        <p:blipFill rotWithShape="1">
          <a:blip r:embed="rId3"/>
          <a:srcRect r="102"/>
          <a:stretch/>
        </p:blipFill>
        <p:spPr>
          <a:xfrm>
            <a:off x="6398004" y="1228938"/>
            <a:ext cx="1967003" cy="3484963"/>
          </a:xfrm>
          <a:prstGeom prst="rect">
            <a:avLst/>
          </a:prstGeom>
        </p:spPr>
      </p:pic>
      <p:sp>
        <p:nvSpPr>
          <p:cNvPr id="21" name="TextBox 20">
            <a:extLst>
              <a:ext uri="{FF2B5EF4-FFF2-40B4-BE49-F238E27FC236}">
                <a16:creationId xmlns:a16="http://schemas.microsoft.com/office/drawing/2014/main" id="{48751F75-167A-057B-622D-010EA3FA57BC}"/>
              </a:ext>
            </a:extLst>
          </p:cNvPr>
          <p:cNvSpPr txBox="1"/>
          <p:nvPr/>
        </p:nvSpPr>
        <p:spPr>
          <a:xfrm>
            <a:off x="6387390" y="5800774"/>
            <a:ext cx="2255861" cy="553998"/>
          </a:xfrm>
          <a:prstGeom prst="rect">
            <a:avLst/>
          </a:prstGeom>
          <a:noFill/>
        </p:spPr>
        <p:txBody>
          <a:bodyPr wrap="square">
            <a:spAutoFit/>
          </a:bodyPr>
          <a:lstStyle/>
          <a:p>
            <a:r>
              <a:rPr lang="en-US" sz="1000"/>
              <a:t>March 13, 2023, https://www.tiktok.com/@schoolpools/video/7209910006005697835</a:t>
            </a:r>
          </a:p>
        </p:txBody>
      </p:sp>
      <p:pic>
        <p:nvPicPr>
          <p:cNvPr id="23" name="Picture 22">
            <a:extLst>
              <a:ext uri="{FF2B5EF4-FFF2-40B4-BE49-F238E27FC236}">
                <a16:creationId xmlns:a16="http://schemas.microsoft.com/office/drawing/2014/main" id="{18C37CF3-955C-C5C3-F828-BF3E4DB04AD8}"/>
              </a:ext>
            </a:extLst>
          </p:cNvPr>
          <p:cNvPicPr>
            <a:picLocks noChangeAspect="1"/>
          </p:cNvPicPr>
          <p:nvPr/>
        </p:nvPicPr>
        <p:blipFill>
          <a:blip r:embed="rId4"/>
          <a:stretch>
            <a:fillRect/>
          </a:stretch>
        </p:blipFill>
        <p:spPr>
          <a:xfrm>
            <a:off x="3283366" y="1220579"/>
            <a:ext cx="2049287" cy="3655005"/>
          </a:xfrm>
          <a:prstGeom prst="rect">
            <a:avLst/>
          </a:prstGeom>
        </p:spPr>
      </p:pic>
      <p:sp>
        <p:nvSpPr>
          <p:cNvPr id="25" name="TextBox 24">
            <a:extLst>
              <a:ext uri="{FF2B5EF4-FFF2-40B4-BE49-F238E27FC236}">
                <a16:creationId xmlns:a16="http://schemas.microsoft.com/office/drawing/2014/main" id="{5B27A7EE-8E80-ABCC-DC24-7A18B365B74C}"/>
              </a:ext>
            </a:extLst>
          </p:cNvPr>
          <p:cNvSpPr txBox="1"/>
          <p:nvPr/>
        </p:nvSpPr>
        <p:spPr>
          <a:xfrm>
            <a:off x="3108229" y="5865076"/>
            <a:ext cx="2339722" cy="400110"/>
          </a:xfrm>
          <a:prstGeom prst="rect">
            <a:avLst/>
          </a:prstGeom>
          <a:noFill/>
        </p:spPr>
        <p:txBody>
          <a:bodyPr wrap="square">
            <a:spAutoFit/>
          </a:bodyPr>
          <a:lstStyle/>
          <a:p>
            <a:r>
              <a:rPr lang="en-US" sz="1000"/>
              <a:t>https://www.tiktok.com/@betterthanyourex777/video/7297258909734210862</a:t>
            </a:r>
          </a:p>
        </p:txBody>
      </p:sp>
      <p:pic>
        <p:nvPicPr>
          <p:cNvPr id="27" name="Picture 26">
            <a:extLst>
              <a:ext uri="{FF2B5EF4-FFF2-40B4-BE49-F238E27FC236}">
                <a16:creationId xmlns:a16="http://schemas.microsoft.com/office/drawing/2014/main" id="{131F4FCC-1D91-F44D-D2A9-7D683CE878C8}"/>
              </a:ext>
            </a:extLst>
          </p:cNvPr>
          <p:cNvPicPr>
            <a:picLocks noChangeAspect="1"/>
          </p:cNvPicPr>
          <p:nvPr/>
        </p:nvPicPr>
        <p:blipFill>
          <a:blip r:embed="rId5"/>
          <a:stretch>
            <a:fillRect/>
          </a:stretch>
        </p:blipFill>
        <p:spPr>
          <a:xfrm>
            <a:off x="3192090" y="4875584"/>
            <a:ext cx="2255860" cy="989492"/>
          </a:xfrm>
          <a:prstGeom prst="rect">
            <a:avLst/>
          </a:prstGeom>
        </p:spPr>
      </p:pic>
      <p:pic>
        <p:nvPicPr>
          <p:cNvPr id="29" name="Picture 28">
            <a:extLst>
              <a:ext uri="{FF2B5EF4-FFF2-40B4-BE49-F238E27FC236}">
                <a16:creationId xmlns:a16="http://schemas.microsoft.com/office/drawing/2014/main" id="{568EF452-05EA-6DCA-B3E5-481E784F4E9D}"/>
              </a:ext>
            </a:extLst>
          </p:cNvPr>
          <p:cNvPicPr>
            <a:picLocks noChangeAspect="1"/>
          </p:cNvPicPr>
          <p:nvPr/>
        </p:nvPicPr>
        <p:blipFill>
          <a:blip r:embed="rId6"/>
          <a:stretch>
            <a:fillRect/>
          </a:stretch>
        </p:blipFill>
        <p:spPr>
          <a:xfrm>
            <a:off x="142033" y="4831388"/>
            <a:ext cx="2255860" cy="969386"/>
          </a:xfrm>
          <a:prstGeom prst="rect">
            <a:avLst/>
          </a:prstGeom>
        </p:spPr>
      </p:pic>
      <p:pic>
        <p:nvPicPr>
          <p:cNvPr id="31" name="Picture 30">
            <a:extLst>
              <a:ext uri="{FF2B5EF4-FFF2-40B4-BE49-F238E27FC236}">
                <a16:creationId xmlns:a16="http://schemas.microsoft.com/office/drawing/2014/main" id="{15673C55-C0A9-68F4-3501-FA7E00AEC7FE}"/>
              </a:ext>
            </a:extLst>
          </p:cNvPr>
          <p:cNvPicPr>
            <a:picLocks noChangeAspect="1"/>
          </p:cNvPicPr>
          <p:nvPr/>
        </p:nvPicPr>
        <p:blipFill>
          <a:blip r:embed="rId7"/>
          <a:stretch>
            <a:fillRect/>
          </a:stretch>
        </p:blipFill>
        <p:spPr>
          <a:xfrm>
            <a:off x="6387390" y="4731748"/>
            <a:ext cx="2339723" cy="994732"/>
          </a:xfrm>
          <a:prstGeom prst="rect">
            <a:avLst/>
          </a:prstGeom>
        </p:spPr>
      </p:pic>
    </p:spTree>
    <p:extLst>
      <p:ext uri="{BB962C8B-B14F-4D97-AF65-F5344CB8AC3E}">
        <p14:creationId xmlns:p14="http://schemas.microsoft.com/office/powerpoint/2010/main" val="2110638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8802" y="402169"/>
            <a:ext cx="7622693" cy="901793"/>
          </a:xfrm>
        </p:spPr>
        <p:txBody>
          <a:bodyPr>
            <a:noAutofit/>
          </a:bodyPr>
          <a:lstStyle/>
          <a:p>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Flavored E-Cigarettes Are Driving Youth Use</a:t>
            </a:r>
            <a:endParaRPr lang="en-US"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4249569"/>
              </p:ext>
            </p:extLst>
          </p:nvPr>
        </p:nvGraphicFramePr>
        <p:xfrm>
          <a:off x="569683" y="1455217"/>
          <a:ext cx="8188325" cy="472174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61396" y="6157560"/>
            <a:ext cx="39601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CDC, National Youth Tobacco Survey (NYTS)</a:t>
            </a:r>
          </a:p>
        </p:txBody>
      </p:sp>
      <p:sp>
        <p:nvSpPr>
          <p:cNvPr id="5" name="TextBox 4">
            <a:extLst>
              <a:ext uri="{FF2B5EF4-FFF2-40B4-BE49-F238E27FC236}">
                <a16:creationId xmlns:a16="http://schemas.microsoft.com/office/drawing/2014/main" id="{EEBB31F6-AC18-43E1-B37F-EAC490B10105}"/>
              </a:ext>
            </a:extLst>
          </p:cNvPr>
          <p:cNvSpPr txBox="1"/>
          <p:nvPr/>
        </p:nvSpPr>
        <p:spPr>
          <a:xfrm>
            <a:off x="6062214" y="2495270"/>
            <a:ext cx="3898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1636EBA7-892A-416D-83B2-2C17D9FC6BF2}"/>
              </a:ext>
            </a:extLst>
          </p:cNvPr>
          <p:cNvSpPr txBox="1"/>
          <p:nvPr/>
        </p:nvSpPr>
        <p:spPr>
          <a:xfrm>
            <a:off x="251871" y="6006305"/>
            <a:ext cx="889564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*2021 data is not comparable to </a:t>
            </a: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other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years due to a methodology change.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944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91E3B8-F7B3-2644-0CC2-B2B18251C3E4}"/>
              </a:ext>
            </a:extLst>
          </p:cNvPr>
          <p:cNvPicPr>
            <a:picLocks noChangeAspect="1"/>
          </p:cNvPicPr>
          <p:nvPr/>
        </p:nvPicPr>
        <p:blipFill>
          <a:blip r:embed="rId3"/>
          <a:stretch>
            <a:fillRect/>
          </a:stretch>
        </p:blipFill>
        <p:spPr>
          <a:xfrm>
            <a:off x="-1034" y="0"/>
            <a:ext cx="8775865" cy="6763564"/>
          </a:xfrm>
          <a:prstGeom prst="rect">
            <a:avLst/>
          </a:prstGeom>
        </p:spPr>
      </p:pic>
    </p:spTree>
    <p:extLst>
      <p:ext uri="{BB962C8B-B14F-4D97-AF65-F5344CB8AC3E}">
        <p14:creationId xmlns:p14="http://schemas.microsoft.com/office/powerpoint/2010/main" val="399499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D48F-2152-AAC9-8C7B-2AE34FB7EA9F}"/>
              </a:ext>
            </a:extLst>
          </p:cNvPr>
          <p:cNvSpPr>
            <a:spLocks noGrp="1"/>
          </p:cNvSpPr>
          <p:nvPr>
            <p:ph type="title"/>
          </p:nvPr>
        </p:nvSpPr>
        <p:spPr/>
        <p:txBody>
          <a:bodyPr>
            <a:noAutofit/>
          </a:bodyPr>
          <a:lstStyle/>
          <a:p>
            <a:r>
              <a:rPr lang="en-US" sz="3600" dirty="0"/>
              <a:t>Most Popular E-Cigarette Brands Among High School Users, 2024</a:t>
            </a:r>
          </a:p>
        </p:txBody>
      </p:sp>
      <p:sp>
        <p:nvSpPr>
          <p:cNvPr id="4" name="TextBox 3">
            <a:extLst>
              <a:ext uri="{FF2B5EF4-FFF2-40B4-BE49-F238E27FC236}">
                <a16:creationId xmlns:a16="http://schemas.microsoft.com/office/drawing/2014/main" id="{BAA8289D-243E-3BD2-7132-8747477C963E}"/>
              </a:ext>
            </a:extLst>
          </p:cNvPr>
          <p:cNvSpPr txBox="1"/>
          <p:nvPr/>
        </p:nvSpPr>
        <p:spPr>
          <a:xfrm>
            <a:off x="493482" y="1448990"/>
            <a:ext cx="2084225" cy="400110"/>
          </a:xfrm>
          <a:prstGeom prst="rect">
            <a:avLst/>
          </a:prstGeom>
          <a:noFill/>
        </p:spPr>
        <p:txBody>
          <a:bodyPr wrap="none" rtlCol="0">
            <a:spAutoFit/>
          </a:bodyPr>
          <a:lstStyle/>
          <a:p>
            <a:pPr marL="342900" indent="-342900">
              <a:buAutoNum type="arabicPeriod"/>
            </a:pPr>
            <a:r>
              <a:rPr lang="en-US" sz="2000" b="1" dirty="0"/>
              <a:t>Elf Bar (36.1%)</a:t>
            </a:r>
          </a:p>
        </p:txBody>
      </p:sp>
      <p:pic>
        <p:nvPicPr>
          <p:cNvPr id="1028" name="Picture 4" descr="VUSE Alto Menthol Pods | Pack of 4 | Electric Tobacconist">
            <a:extLst>
              <a:ext uri="{FF2B5EF4-FFF2-40B4-BE49-F238E27FC236}">
                <a16:creationId xmlns:a16="http://schemas.microsoft.com/office/drawing/2014/main" id="{92272C92-8FB8-1854-A113-D637FC415E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47" t="16140" r="29181" b="12983"/>
          <a:stretch/>
        </p:blipFill>
        <p:spPr bwMode="auto">
          <a:xfrm>
            <a:off x="1114359" y="4267465"/>
            <a:ext cx="1074821" cy="18193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42B539-9A21-2CBA-F051-2469EBDA8DC0}"/>
              </a:ext>
            </a:extLst>
          </p:cNvPr>
          <p:cNvSpPr txBox="1"/>
          <p:nvPr/>
        </p:nvSpPr>
        <p:spPr>
          <a:xfrm>
            <a:off x="3298879" y="1448990"/>
            <a:ext cx="2022798" cy="400110"/>
          </a:xfrm>
          <a:prstGeom prst="rect">
            <a:avLst/>
          </a:prstGeom>
          <a:noFill/>
        </p:spPr>
        <p:txBody>
          <a:bodyPr wrap="none" rtlCol="0">
            <a:spAutoFit/>
          </a:bodyPr>
          <a:lstStyle/>
          <a:p>
            <a:r>
              <a:rPr lang="en-US" sz="2000" b="1" dirty="0"/>
              <a:t>2. Breeze (19.9%)</a:t>
            </a:r>
          </a:p>
        </p:txBody>
      </p:sp>
      <p:pic>
        <p:nvPicPr>
          <p:cNvPr id="1030" name="Picture 6" descr="JUUL Menthol Pods 5% – vape billiorsonn">
            <a:extLst>
              <a:ext uri="{FF2B5EF4-FFF2-40B4-BE49-F238E27FC236}">
                <a16:creationId xmlns:a16="http://schemas.microsoft.com/office/drawing/2014/main" id="{DA6C8AE4-FE28-ED07-018B-8628C83F41F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913" t="16140" r="44620" b="15557"/>
          <a:stretch/>
        </p:blipFill>
        <p:spPr bwMode="auto">
          <a:xfrm>
            <a:off x="3947091" y="4240991"/>
            <a:ext cx="1074821" cy="18141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23505C-3C0F-0B5E-F8C6-355ECFAA430A}"/>
              </a:ext>
            </a:extLst>
          </p:cNvPr>
          <p:cNvSpPr txBox="1"/>
          <p:nvPr/>
        </p:nvSpPr>
        <p:spPr>
          <a:xfrm>
            <a:off x="6400522" y="1448990"/>
            <a:ext cx="2156296" cy="400110"/>
          </a:xfrm>
          <a:prstGeom prst="rect">
            <a:avLst/>
          </a:prstGeom>
          <a:noFill/>
        </p:spPr>
        <p:txBody>
          <a:bodyPr wrap="none" rtlCol="0">
            <a:spAutoFit/>
          </a:bodyPr>
          <a:lstStyle/>
          <a:p>
            <a:r>
              <a:rPr lang="en-US" sz="2000" b="1" dirty="0"/>
              <a:t>3.  Mr. Fog (15.8%)</a:t>
            </a:r>
          </a:p>
        </p:txBody>
      </p:sp>
      <p:sp>
        <p:nvSpPr>
          <p:cNvPr id="8" name="TextBox 7">
            <a:extLst>
              <a:ext uri="{FF2B5EF4-FFF2-40B4-BE49-F238E27FC236}">
                <a16:creationId xmlns:a16="http://schemas.microsoft.com/office/drawing/2014/main" id="{2F6FCECB-D5D4-5A38-CBB5-CA34F9A97C1F}"/>
              </a:ext>
            </a:extLst>
          </p:cNvPr>
          <p:cNvSpPr txBox="1"/>
          <p:nvPr/>
        </p:nvSpPr>
        <p:spPr>
          <a:xfrm>
            <a:off x="124870" y="6100202"/>
            <a:ext cx="7850547" cy="307777"/>
          </a:xfrm>
          <a:prstGeom prst="rect">
            <a:avLst/>
          </a:prstGeom>
          <a:noFill/>
        </p:spPr>
        <p:txBody>
          <a:bodyPr wrap="none" rtlCol="0">
            <a:spAutoFit/>
          </a:bodyPr>
          <a:lstStyle/>
          <a:p>
            <a:pPr>
              <a:defRPr/>
            </a:pPr>
            <a:r>
              <a:rPr lang="en-US" sz="1400">
                <a:solidFill>
                  <a:prstClr val="black"/>
                </a:solidFill>
                <a:latin typeface="Calibri" panose="020F0502020204030204"/>
              </a:rPr>
              <a:t>Source:  CDC, National Youth Tobacco Survey (NYTS), data represents any use of a brand in the last 30 days</a:t>
            </a:r>
          </a:p>
        </p:txBody>
      </p:sp>
      <p:sp>
        <p:nvSpPr>
          <p:cNvPr id="9" name="TextBox 8">
            <a:extLst>
              <a:ext uri="{FF2B5EF4-FFF2-40B4-BE49-F238E27FC236}">
                <a16:creationId xmlns:a16="http://schemas.microsoft.com/office/drawing/2014/main" id="{A47B5D8A-EB11-E720-48D9-8F470298C276}"/>
              </a:ext>
            </a:extLst>
          </p:cNvPr>
          <p:cNvSpPr txBox="1"/>
          <p:nvPr/>
        </p:nvSpPr>
        <p:spPr>
          <a:xfrm>
            <a:off x="493484" y="3840881"/>
            <a:ext cx="1820498" cy="400110"/>
          </a:xfrm>
          <a:prstGeom prst="rect">
            <a:avLst/>
          </a:prstGeom>
          <a:noFill/>
        </p:spPr>
        <p:txBody>
          <a:bodyPr wrap="none" rtlCol="0">
            <a:spAutoFit/>
          </a:bodyPr>
          <a:lstStyle/>
          <a:p>
            <a:r>
              <a:rPr lang="en-US" sz="2000" b="1" dirty="0"/>
              <a:t>4. </a:t>
            </a:r>
            <a:r>
              <a:rPr lang="en-US" sz="2000" b="1" dirty="0" err="1"/>
              <a:t>Vuse</a:t>
            </a:r>
            <a:r>
              <a:rPr lang="en-US" sz="2000" b="1" dirty="0"/>
              <a:t> (13.7%)</a:t>
            </a:r>
          </a:p>
        </p:txBody>
      </p:sp>
      <p:sp>
        <p:nvSpPr>
          <p:cNvPr id="10" name="TextBox 9">
            <a:extLst>
              <a:ext uri="{FF2B5EF4-FFF2-40B4-BE49-F238E27FC236}">
                <a16:creationId xmlns:a16="http://schemas.microsoft.com/office/drawing/2014/main" id="{762498AC-5196-1B18-22D4-A9D2142F8A18}"/>
              </a:ext>
            </a:extLst>
          </p:cNvPr>
          <p:cNvSpPr txBox="1"/>
          <p:nvPr/>
        </p:nvSpPr>
        <p:spPr>
          <a:xfrm>
            <a:off x="3394921" y="3813632"/>
            <a:ext cx="1832553" cy="400110"/>
          </a:xfrm>
          <a:prstGeom prst="rect">
            <a:avLst/>
          </a:prstGeom>
          <a:noFill/>
        </p:spPr>
        <p:txBody>
          <a:bodyPr wrap="none" rtlCol="0">
            <a:spAutoFit/>
          </a:bodyPr>
          <a:lstStyle/>
          <a:p>
            <a:r>
              <a:rPr lang="en-US" sz="2000" b="1" dirty="0"/>
              <a:t>5. JUUL (12.6%)</a:t>
            </a:r>
          </a:p>
        </p:txBody>
      </p:sp>
      <p:sp>
        <p:nvSpPr>
          <p:cNvPr id="11" name="TextBox 10">
            <a:extLst>
              <a:ext uri="{FF2B5EF4-FFF2-40B4-BE49-F238E27FC236}">
                <a16:creationId xmlns:a16="http://schemas.microsoft.com/office/drawing/2014/main" id="{1F811CD3-53AC-4B7A-93B0-59700A413920}"/>
              </a:ext>
            </a:extLst>
          </p:cNvPr>
          <p:cNvSpPr txBox="1"/>
          <p:nvPr/>
        </p:nvSpPr>
        <p:spPr>
          <a:xfrm>
            <a:off x="6470400" y="3808923"/>
            <a:ext cx="2296206" cy="400110"/>
          </a:xfrm>
          <a:prstGeom prst="rect">
            <a:avLst/>
          </a:prstGeom>
          <a:noFill/>
        </p:spPr>
        <p:txBody>
          <a:bodyPr wrap="none" rtlCol="0">
            <a:spAutoFit/>
          </a:bodyPr>
          <a:lstStyle/>
          <a:p>
            <a:r>
              <a:rPr lang="en-US" sz="2000" b="1" dirty="0"/>
              <a:t>6. </a:t>
            </a:r>
            <a:r>
              <a:rPr lang="en-US" sz="2000" b="1" dirty="0" err="1"/>
              <a:t>Esco</a:t>
            </a:r>
            <a:r>
              <a:rPr lang="en-US" sz="2000" b="1" dirty="0"/>
              <a:t> Bars (10.2%)</a:t>
            </a:r>
          </a:p>
        </p:txBody>
      </p:sp>
      <p:pic>
        <p:nvPicPr>
          <p:cNvPr id="3" name="Picture 2" descr="Elf Bar 5000 Puff 13ML Disposable">
            <a:extLst>
              <a:ext uri="{FF2B5EF4-FFF2-40B4-BE49-F238E27FC236}">
                <a16:creationId xmlns:a16="http://schemas.microsoft.com/office/drawing/2014/main" id="{D898FEC5-5AF8-C317-C96C-A6DB145A7AE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97" t="6484" r="25348" b="6562"/>
          <a:stretch/>
        </p:blipFill>
        <p:spPr bwMode="auto">
          <a:xfrm>
            <a:off x="1073030" y="1951652"/>
            <a:ext cx="1009672" cy="18193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sco Bars Mesh 2500 Puff Disposables (5%) in 53 Flavors">
            <a:extLst>
              <a:ext uri="{FF2B5EF4-FFF2-40B4-BE49-F238E27FC236}">
                <a16:creationId xmlns:a16="http://schemas.microsoft.com/office/drawing/2014/main" id="{05290CAD-3ACA-5C90-62E9-210020DCE5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260" t="4402" r="33379"/>
          <a:stretch/>
        </p:blipFill>
        <p:spPr bwMode="auto">
          <a:xfrm>
            <a:off x="6801019" y="4204503"/>
            <a:ext cx="836426" cy="19779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reeze Smoke Strawberry – Alsaif Vape">
            <a:extLst>
              <a:ext uri="{FF2B5EF4-FFF2-40B4-BE49-F238E27FC236}">
                <a16:creationId xmlns:a16="http://schemas.microsoft.com/office/drawing/2014/main" id="{BA359A14-F28D-C968-803B-2AE0338AC02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59" t="5240" r="34656" b="5321"/>
          <a:stretch/>
        </p:blipFill>
        <p:spPr bwMode="auto">
          <a:xfrm>
            <a:off x="4195978" y="1849100"/>
            <a:ext cx="577048" cy="18777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MR FOG MAX AIR DISPOSABLE - 3000 PUFFS - $4.99 CLEARANCE ON SELECT FLA –  EJUICEOVERSTOCK.COM">
            <a:extLst>
              <a:ext uri="{FF2B5EF4-FFF2-40B4-BE49-F238E27FC236}">
                <a16:creationId xmlns:a16="http://schemas.microsoft.com/office/drawing/2014/main" id="{C85ADFC8-FFC9-4180-B2BC-2533851716F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5181" t="13134" r="3363" b="15821"/>
          <a:stretch/>
        </p:blipFill>
        <p:spPr bwMode="auto">
          <a:xfrm>
            <a:off x="6900502" y="1862677"/>
            <a:ext cx="577048" cy="19108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sco Bars H2O 6000 Puff - Best Disposable Vapes - Lighter USA">
            <a:extLst>
              <a:ext uri="{FF2B5EF4-FFF2-40B4-BE49-F238E27FC236}">
                <a16:creationId xmlns:a16="http://schemas.microsoft.com/office/drawing/2014/main" id="{04252A89-0BB0-C074-F36B-EE39959C0E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2713" t="17817" r="30887" b="17063"/>
          <a:stretch/>
        </p:blipFill>
        <p:spPr bwMode="auto">
          <a:xfrm>
            <a:off x="7662914" y="4318797"/>
            <a:ext cx="959592" cy="17167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Mr. Fog Switch 5500 Disposable 15mL (10/Pack) [DROPSHIP] – LA Vapor Inc">
            <a:extLst>
              <a:ext uri="{FF2B5EF4-FFF2-40B4-BE49-F238E27FC236}">
                <a16:creationId xmlns:a16="http://schemas.microsoft.com/office/drawing/2014/main" id="{B17B1BD0-B8B5-A1C8-7969-31AA5D3F2C5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193" t="11379" r="25192" b="11050"/>
          <a:stretch/>
        </p:blipFill>
        <p:spPr bwMode="auto">
          <a:xfrm>
            <a:off x="7580237" y="2056810"/>
            <a:ext cx="973807" cy="152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502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340F4A-9452-A637-D66E-1F8D5730E782}"/>
              </a:ext>
            </a:extLst>
          </p:cNvPr>
          <p:cNvSpPr>
            <a:spLocks noGrp="1"/>
          </p:cNvSpPr>
          <p:nvPr>
            <p:ph type="title"/>
          </p:nvPr>
        </p:nvSpPr>
        <p:spPr/>
        <p:txBody>
          <a:bodyPr>
            <a:noAutofit/>
          </a:bodyPr>
          <a:lstStyle/>
          <a:p>
            <a:r>
              <a:rPr lang="en-US" sz="3600"/>
              <a:t>Status of FDA E-Cigarette Enforcement</a:t>
            </a:r>
          </a:p>
        </p:txBody>
      </p:sp>
      <p:sp>
        <p:nvSpPr>
          <p:cNvPr id="6" name="Content Placeholder 5">
            <a:extLst>
              <a:ext uri="{FF2B5EF4-FFF2-40B4-BE49-F238E27FC236}">
                <a16:creationId xmlns:a16="http://schemas.microsoft.com/office/drawing/2014/main" id="{468D99ED-83B7-98F1-1329-C97B4211DE0F}"/>
              </a:ext>
            </a:extLst>
          </p:cNvPr>
          <p:cNvSpPr>
            <a:spLocks noGrp="1"/>
          </p:cNvSpPr>
          <p:nvPr>
            <p:ph idx="1"/>
          </p:nvPr>
        </p:nvSpPr>
        <p:spPr/>
        <p:txBody>
          <a:bodyPr>
            <a:normAutofit/>
          </a:bodyPr>
          <a:lstStyle/>
          <a:p>
            <a:r>
              <a:rPr lang="en-US" dirty="0"/>
              <a:t>Since 2020, FDA has received applications for 27 million tobacco products, the vast majority of which are e-cigarettes. As of September 2024, 500,000 applications are still pending review</a:t>
            </a:r>
          </a:p>
          <a:p>
            <a:r>
              <a:rPr lang="en-US" dirty="0"/>
              <a:t>FDA has only authorized 34 tobacco- and menthol- flavored e-cigarette products and devices, yet over 6,000 e-cigarette products are on the market illegally</a:t>
            </a:r>
          </a:p>
          <a:p>
            <a:r>
              <a:rPr lang="en-US" dirty="0"/>
              <a:t>Despite FDA action, e-cigarette sales continued to grow after 2020, fueled by illegal flavored e-cigarettes, especially disposable e-cigarettes</a:t>
            </a:r>
          </a:p>
        </p:txBody>
      </p:sp>
    </p:spTree>
    <p:extLst>
      <p:ext uri="{BB962C8B-B14F-4D97-AF65-F5344CB8AC3E}">
        <p14:creationId xmlns:p14="http://schemas.microsoft.com/office/powerpoint/2010/main" val="1885970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AutoShape 2">
            <a:extLst>
              <a:ext uri="{FF2B5EF4-FFF2-40B4-BE49-F238E27FC236}">
                <a16:creationId xmlns:a16="http://schemas.microsoft.com/office/drawing/2014/main" id="{74548ABB-DE58-4832-1DE2-1B3D0DF97A86}"/>
              </a:ext>
            </a:extLst>
          </p:cNvPr>
          <p:cNvSpPr>
            <a:spLocks noChangeArrowheads="1"/>
          </p:cNvSpPr>
          <p:nvPr/>
        </p:nvSpPr>
        <p:spPr bwMode="auto">
          <a:xfrm>
            <a:off x="6992937" y="2555671"/>
            <a:ext cx="304800" cy="228600"/>
          </a:xfrm>
          <a:prstGeom prst="star5">
            <a:avLst/>
          </a:prstGeom>
          <a:solidFill>
            <a:sysClr val="window" lastClr="FFFFFF">
              <a:lumMod val="85000"/>
            </a:sysClr>
          </a:solidFill>
          <a:ln w="25400" algn="ctr">
            <a:solidFill>
              <a:srgbClr val="000000"/>
            </a:solid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63" name="Freeform 3">
            <a:extLst>
              <a:ext uri="{FF2B5EF4-FFF2-40B4-BE49-F238E27FC236}">
                <a16:creationId xmlns:a16="http://schemas.microsoft.com/office/drawing/2014/main" id="{F07F92F3-86E1-3481-D69B-C76EEBCFA02C}"/>
              </a:ext>
            </a:extLst>
          </p:cNvPr>
          <p:cNvSpPr>
            <a:spLocks/>
          </p:cNvSpPr>
          <p:nvPr/>
        </p:nvSpPr>
        <p:spPr bwMode="auto">
          <a:xfrm>
            <a:off x="1389062" y="768146"/>
            <a:ext cx="957263" cy="1501775"/>
          </a:xfrm>
          <a:custGeom>
            <a:avLst/>
            <a:gdLst>
              <a:gd name="T0" fmla="*/ 0 w 2413"/>
              <a:gd name="T1" fmla="*/ 2147483647 h 3786"/>
              <a:gd name="T2" fmla="*/ 2147483647 w 2413"/>
              <a:gd name="T3" fmla="*/ 2147483647 h 3786"/>
              <a:gd name="T4" fmla="*/ 2147483647 w 2413"/>
              <a:gd name="T5" fmla="*/ 2147483647 h 3786"/>
              <a:gd name="T6" fmla="*/ 2147483647 w 2413"/>
              <a:gd name="T7" fmla="*/ 2147483647 h 3786"/>
              <a:gd name="T8" fmla="*/ 2147483647 w 2413"/>
              <a:gd name="T9" fmla="*/ 2147483647 h 3786"/>
              <a:gd name="T10" fmla="*/ 2147483647 w 2413"/>
              <a:gd name="T11" fmla="*/ 2147483647 h 3786"/>
              <a:gd name="T12" fmla="*/ 2147483647 w 2413"/>
              <a:gd name="T13" fmla="*/ 2147483647 h 3786"/>
              <a:gd name="T14" fmla="*/ 2147483647 w 2413"/>
              <a:gd name="T15" fmla="*/ 2147483647 h 3786"/>
              <a:gd name="T16" fmla="*/ 2147483647 w 2413"/>
              <a:gd name="T17" fmla="*/ 2147483647 h 3786"/>
              <a:gd name="T18" fmla="*/ 2147483647 w 2413"/>
              <a:gd name="T19" fmla="*/ 2147483647 h 3786"/>
              <a:gd name="T20" fmla="*/ 2147483647 w 2413"/>
              <a:gd name="T21" fmla="*/ 0 h 3786"/>
              <a:gd name="T22" fmla="*/ 2147483647 w 2413"/>
              <a:gd name="T23" fmla="*/ 2147483647 h 3786"/>
              <a:gd name="T24" fmla="*/ 2147483647 w 2413"/>
              <a:gd name="T25" fmla="*/ 2147483647 h 3786"/>
              <a:gd name="T26" fmla="*/ 2147483647 w 2413"/>
              <a:gd name="T27" fmla="*/ 2147483647 h 3786"/>
              <a:gd name="T28" fmla="*/ 2147483647 w 2413"/>
              <a:gd name="T29" fmla="*/ 2147483647 h 3786"/>
              <a:gd name="T30" fmla="*/ 2147483647 w 2413"/>
              <a:gd name="T31" fmla="*/ 2147483647 h 3786"/>
              <a:gd name="T32" fmla="*/ 2147483647 w 2413"/>
              <a:gd name="T33" fmla="*/ 2147483647 h 3786"/>
              <a:gd name="T34" fmla="*/ 2147483647 w 2413"/>
              <a:gd name="T35" fmla="*/ 2147483647 h 3786"/>
              <a:gd name="T36" fmla="*/ 2147483647 w 2413"/>
              <a:gd name="T37" fmla="*/ 2147483647 h 3786"/>
              <a:gd name="T38" fmla="*/ 2147483647 w 2413"/>
              <a:gd name="T39" fmla="*/ 2147483647 h 3786"/>
              <a:gd name="T40" fmla="*/ 2147483647 w 2413"/>
              <a:gd name="T41" fmla="*/ 2147483647 h 3786"/>
              <a:gd name="T42" fmla="*/ 2147483647 w 2413"/>
              <a:gd name="T43" fmla="*/ 2147483647 h 3786"/>
              <a:gd name="T44" fmla="*/ 2147483647 w 2413"/>
              <a:gd name="T45" fmla="*/ 2147483647 h 3786"/>
              <a:gd name="T46" fmla="*/ 2147483647 w 2413"/>
              <a:gd name="T47" fmla="*/ 2147483647 h 3786"/>
              <a:gd name="T48" fmla="*/ 2147483647 w 2413"/>
              <a:gd name="T49" fmla="*/ 2147483647 h 3786"/>
              <a:gd name="T50" fmla="*/ 2147483647 w 2413"/>
              <a:gd name="T51" fmla="*/ 2147483647 h 3786"/>
              <a:gd name="T52" fmla="*/ 2147483647 w 2413"/>
              <a:gd name="T53" fmla="*/ 2147483647 h 3786"/>
              <a:gd name="T54" fmla="*/ 2147483647 w 2413"/>
              <a:gd name="T55" fmla="*/ 2147483647 h 3786"/>
              <a:gd name="T56" fmla="*/ 2147483647 w 2413"/>
              <a:gd name="T57" fmla="*/ 2147483647 h 3786"/>
              <a:gd name="T58" fmla="*/ 2147483647 w 2413"/>
              <a:gd name="T59" fmla="*/ 2147483647 h 3786"/>
              <a:gd name="T60" fmla="*/ 2147483647 w 2413"/>
              <a:gd name="T61" fmla="*/ 2147483647 h 3786"/>
              <a:gd name="T62" fmla="*/ 0 w 2413"/>
              <a:gd name="T63" fmla="*/ 2147483647 h 37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13"/>
              <a:gd name="T97" fmla="*/ 0 h 3786"/>
              <a:gd name="T98" fmla="*/ 2413 w 2413"/>
              <a:gd name="T99" fmla="*/ 3786 h 37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13" h="3786">
                <a:moveTo>
                  <a:pt x="0" y="3357"/>
                </a:moveTo>
                <a:lnTo>
                  <a:pt x="193" y="2553"/>
                </a:lnTo>
                <a:lnTo>
                  <a:pt x="289" y="2334"/>
                </a:lnTo>
                <a:lnTo>
                  <a:pt x="205" y="2233"/>
                </a:lnTo>
                <a:lnTo>
                  <a:pt x="226" y="2137"/>
                </a:lnTo>
                <a:lnTo>
                  <a:pt x="375" y="2001"/>
                </a:lnTo>
                <a:lnTo>
                  <a:pt x="612" y="1641"/>
                </a:lnTo>
                <a:lnTo>
                  <a:pt x="532" y="1520"/>
                </a:lnTo>
                <a:lnTo>
                  <a:pt x="494" y="1436"/>
                </a:lnTo>
                <a:lnTo>
                  <a:pt x="508" y="1227"/>
                </a:lnTo>
                <a:lnTo>
                  <a:pt x="802" y="0"/>
                </a:lnTo>
                <a:lnTo>
                  <a:pt x="1124" y="71"/>
                </a:lnTo>
                <a:lnTo>
                  <a:pt x="1013" y="547"/>
                </a:lnTo>
                <a:lnTo>
                  <a:pt x="1088" y="716"/>
                </a:lnTo>
                <a:lnTo>
                  <a:pt x="1093" y="825"/>
                </a:lnTo>
                <a:lnTo>
                  <a:pt x="1055" y="843"/>
                </a:lnTo>
                <a:lnTo>
                  <a:pt x="1177" y="959"/>
                </a:lnTo>
                <a:lnTo>
                  <a:pt x="1305" y="1262"/>
                </a:lnTo>
                <a:lnTo>
                  <a:pt x="1347" y="1538"/>
                </a:lnTo>
                <a:lnTo>
                  <a:pt x="1366" y="1686"/>
                </a:lnTo>
                <a:lnTo>
                  <a:pt x="1275" y="1826"/>
                </a:lnTo>
                <a:lnTo>
                  <a:pt x="1338" y="1890"/>
                </a:lnTo>
                <a:lnTo>
                  <a:pt x="1504" y="1799"/>
                </a:lnTo>
                <a:lnTo>
                  <a:pt x="1620" y="2280"/>
                </a:lnTo>
                <a:lnTo>
                  <a:pt x="1696" y="2306"/>
                </a:lnTo>
                <a:lnTo>
                  <a:pt x="1712" y="2447"/>
                </a:lnTo>
                <a:lnTo>
                  <a:pt x="1928" y="2503"/>
                </a:lnTo>
                <a:lnTo>
                  <a:pt x="2270" y="2506"/>
                </a:lnTo>
                <a:lnTo>
                  <a:pt x="2413" y="2567"/>
                </a:lnTo>
                <a:lnTo>
                  <a:pt x="2205" y="3786"/>
                </a:lnTo>
                <a:lnTo>
                  <a:pt x="1096" y="3587"/>
                </a:lnTo>
                <a:lnTo>
                  <a:pt x="0" y="3357"/>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64" name="Freeform 4">
            <a:extLst>
              <a:ext uri="{FF2B5EF4-FFF2-40B4-BE49-F238E27FC236}">
                <a16:creationId xmlns:a16="http://schemas.microsoft.com/office/drawing/2014/main" id="{B4985847-1F55-5185-4132-D2BFEDBF307F}"/>
              </a:ext>
            </a:extLst>
          </p:cNvPr>
          <p:cNvSpPr>
            <a:spLocks/>
          </p:cNvSpPr>
          <p:nvPr/>
        </p:nvSpPr>
        <p:spPr bwMode="auto">
          <a:xfrm>
            <a:off x="636587" y="582409"/>
            <a:ext cx="1069975" cy="757237"/>
          </a:xfrm>
          <a:custGeom>
            <a:avLst/>
            <a:gdLst>
              <a:gd name="T0" fmla="*/ 2147483647 w 2697"/>
              <a:gd name="T1" fmla="*/ 2147483647 h 1908"/>
              <a:gd name="T2" fmla="*/ 2147483647 w 2697"/>
              <a:gd name="T3" fmla="*/ 2147483647 h 1908"/>
              <a:gd name="T4" fmla="*/ 2147483647 w 2697"/>
              <a:gd name="T5" fmla="*/ 2147483647 h 1908"/>
              <a:gd name="T6" fmla="*/ 2147483647 w 2697"/>
              <a:gd name="T7" fmla="*/ 2147483647 h 1908"/>
              <a:gd name="T8" fmla="*/ 2147483647 w 2697"/>
              <a:gd name="T9" fmla="*/ 2147483647 h 1908"/>
              <a:gd name="T10" fmla="*/ 0 w 2697"/>
              <a:gd name="T11" fmla="*/ 2147483647 h 1908"/>
              <a:gd name="T12" fmla="*/ 2147483647 w 2697"/>
              <a:gd name="T13" fmla="*/ 2147483647 h 1908"/>
              <a:gd name="T14" fmla="*/ 2147483647 w 2697"/>
              <a:gd name="T15" fmla="*/ 2147483647 h 1908"/>
              <a:gd name="T16" fmla="*/ 2147483647 w 2697"/>
              <a:gd name="T17" fmla="*/ 2147483647 h 1908"/>
              <a:gd name="T18" fmla="*/ 2147483647 w 2697"/>
              <a:gd name="T19" fmla="*/ 2147483647 h 1908"/>
              <a:gd name="T20" fmla="*/ 2147483647 w 2697"/>
              <a:gd name="T21" fmla="*/ 2147483647 h 1908"/>
              <a:gd name="T22" fmla="*/ 2147483647 w 2697"/>
              <a:gd name="T23" fmla="*/ 2147483647 h 1908"/>
              <a:gd name="T24" fmla="*/ 2147483647 w 2697"/>
              <a:gd name="T25" fmla="*/ 2147483647 h 1908"/>
              <a:gd name="T26" fmla="*/ 2147483647 w 2697"/>
              <a:gd name="T27" fmla="*/ 2147483647 h 1908"/>
              <a:gd name="T28" fmla="*/ 2147483647 w 2697"/>
              <a:gd name="T29" fmla="*/ 2147483647 h 1908"/>
              <a:gd name="T30" fmla="*/ 2147483647 w 2697"/>
              <a:gd name="T31" fmla="*/ 2147483647 h 1908"/>
              <a:gd name="T32" fmla="*/ 2147483647 w 2697"/>
              <a:gd name="T33" fmla="*/ 2147483647 h 1908"/>
              <a:gd name="T34" fmla="*/ 2147483647 w 2697"/>
              <a:gd name="T35" fmla="*/ 0 h 1908"/>
              <a:gd name="T36" fmla="*/ 2147483647 w 2697"/>
              <a:gd name="T37" fmla="*/ 2147483647 h 1908"/>
              <a:gd name="T38" fmla="*/ 2147483647 w 2697"/>
              <a:gd name="T39" fmla="*/ 2147483647 h 1908"/>
              <a:gd name="T40" fmla="*/ 2147483647 w 2697"/>
              <a:gd name="T41" fmla="*/ 2147483647 h 1908"/>
              <a:gd name="T42" fmla="*/ 2147483647 w 2697"/>
              <a:gd name="T43" fmla="*/ 2147483647 h 1908"/>
              <a:gd name="T44" fmla="*/ 2147483647 w 2697"/>
              <a:gd name="T45" fmla="*/ 2147483647 h 1908"/>
              <a:gd name="T46" fmla="*/ 2147483647 w 2697"/>
              <a:gd name="T47" fmla="*/ 2147483647 h 1908"/>
              <a:gd name="T48" fmla="*/ 2147483647 w 2697"/>
              <a:gd name="T49" fmla="*/ 2147483647 h 1908"/>
              <a:gd name="T50" fmla="*/ 2147483647 w 2697"/>
              <a:gd name="T51" fmla="*/ 2147483647 h 1908"/>
              <a:gd name="T52" fmla="*/ 2147483647 w 2697"/>
              <a:gd name="T53" fmla="*/ 2147483647 h 1908"/>
              <a:gd name="T54" fmla="*/ 2147483647 w 2697"/>
              <a:gd name="T55" fmla="*/ 2147483647 h 1908"/>
              <a:gd name="T56" fmla="*/ 2147483647 w 2697"/>
              <a:gd name="T57" fmla="*/ 2147483647 h 1908"/>
              <a:gd name="T58" fmla="*/ 2147483647 w 2697"/>
              <a:gd name="T59" fmla="*/ 2147483647 h 1908"/>
              <a:gd name="T60" fmla="*/ 2147483647 w 2697"/>
              <a:gd name="T61" fmla="*/ 2147483647 h 19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697"/>
              <a:gd name="T94" fmla="*/ 0 h 1908"/>
              <a:gd name="T95" fmla="*/ 2697 w 2697"/>
              <a:gd name="T96" fmla="*/ 1908 h 19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697" h="1908">
                <a:moveTo>
                  <a:pt x="101" y="417"/>
                </a:moveTo>
                <a:lnTo>
                  <a:pt x="63" y="940"/>
                </a:lnTo>
                <a:lnTo>
                  <a:pt x="126" y="940"/>
                </a:lnTo>
                <a:lnTo>
                  <a:pt x="93" y="1050"/>
                </a:lnTo>
                <a:lnTo>
                  <a:pt x="44" y="987"/>
                </a:lnTo>
                <a:lnTo>
                  <a:pt x="0" y="1127"/>
                </a:lnTo>
                <a:lnTo>
                  <a:pt x="190" y="1230"/>
                </a:lnTo>
                <a:lnTo>
                  <a:pt x="199" y="1279"/>
                </a:lnTo>
                <a:lnTo>
                  <a:pt x="249" y="1284"/>
                </a:lnTo>
                <a:lnTo>
                  <a:pt x="493" y="1670"/>
                </a:lnTo>
                <a:lnTo>
                  <a:pt x="766" y="1658"/>
                </a:lnTo>
                <a:lnTo>
                  <a:pt x="971" y="1750"/>
                </a:lnTo>
                <a:lnTo>
                  <a:pt x="1067" y="1730"/>
                </a:lnTo>
                <a:lnTo>
                  <a:pt x="1685" y="1750"/>
                </a:lnTo>
                <a:lnTo>
                  <a:pt x="2389" y="1908"/>
                </a:lnTo>
                <a:lnTo>
                  <a:pt x="2403" y="1700"/>
                </a:lnTo>
                <a:lnTo>
                  <a:pt x="2697" y="474"/>
                </a:lnTo>
                <a:lnTo>
                  <a:pt x="829" y="0"/>
                </a:lnTo>
                <a:lnTo>
                  <a:pt x="848" y="362"/>
                </a:lnTo>
                <a:lnTo>
                  <a:pt x="752" y="656"/>
                </a:lnTo>
                <a:lnTo>
                  <a:pt x="740" y="806"/>
                </a:lnTo>
                <a:lnTo>
                  <a:pt x="544" y="860"/>
                </a:lnTo>
                <a:lnTo>
                  <a:pt x="526" y="785"/>
                </a:lnTo>
                <a:lnTo>
                  <a:pt x="690" y="688"/>
                </a:lnTo>
                <a:lnTo>
                  <a:pt x="678" y="607"/>
                </a:lnTo>
                <a:lnTo>
                  <a:pt x="533" y="628"/>
                </a:lnTo>
                <a:lnTo>
                  <a:pt x="644" y="536"/>
                </a:lnTo>
                <a:lnTo>
                  <a:pt x="722" y="468"/>
                </a:lnTo>
                <a:lnTo>
                  <a:pt x="114" y="91"/>
                </a:lnTo>
                <a:lnTo>
                  <a:pt x="65" y="200"/>
                </a:lnTo>
                <a:lnTo>
                  <a:pt x="101" y="417"/>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65" name="Freeform 5">
            <a:extLst>
              <a:ext uri="{FF2B5EF4-FFF2-40B4-BE49-F238E27FC236}">
                <a16:creationId xmlns:a16="http://schemas.microsoft.com/office/drawing/2014/main" id="{D0724438-23F7-DE30-C062-2CD3A7A43B4F}"/>
              </a:ext>
            </a:extLst>
          </p:cNvPr>
          <p:cNvSpPr>
            <a:spLocks/>
          </p:cNvSpPr>
          <p:nvPr/>
        </p:nvSpPr>
        <p:spPr bwMode="auto">
          <a:xfrm>
            <a:off x="887412" y="626859"/>
            <a:ext cx="49213" cy="55562"/>
          </a:xfrm>
          <a:custGeom>
            <a:avLst/>
            <a:gdLst>
              <a:gd name="T0" fmla="*/ 0 w 126"/>
              <a:gd name="T1" fmla="*/ 2147483647 h 143"/>
              <a:gd name="T2" fmla="*/ 2147483647 w 126"/>
              <a:gd name="T3" fmla="*/ 0 h 143"/>
              <a:gd name="T4" fmla="*/ 2147483647 w 126"/>
              <a:gd name="T5" fmla="*/ 2147483647 h 143"/>
              <a:gd name="T6" fmla="*/ 2147483647 w 126"/>
              <a:gd name="T7" fmla="*/ 2147483647 h 143"/>
              <a:gd name="T8" fmla="*/ 0 w 126"/>
              <a:gd name="T9" fmla="*/ 2147483647 h 143"/>
              <a:gd name="T10" fmla="*/ 0 60000 65536"/>
              <a:gd name="T11" fmla="*/ 0 60000 65536"/>
              <a:gd name="T12" fmla="*/ 0 60000 65536"/>
              <a:gd name="T13" fmla="*/ 0 60000 65536"/>
              <a:gd name="T14" fmla="*/ 0 60000 65536"/>
              <a:gd name="T15" fmla="*/ 0 w 126"/>
              <a:gd name="T16" fmla="*/ 0 h 143"/>
              <a:gd name="T17" fmla="*/ 126 w 126"/>
              <a:gd name="T18" fmla="*/ 143 h 143"/>
            </a:gdLst>
            <a:ahLst/>
            <a:cxnLst>
              <a:cxn ang="T10">
                <a:pos x="T0" y="T1"/>
              </a:cxn>
              <a:cxn ang="T11">
                <a:pos x="T2" y="T3"/>
              </a:cxn>
              <a:cxn ang="T12">
                <a:pos x="T4" y="T5"/>
              </a:cxn>
              <a:cxn ang="T13">
                <a:pos x="T6" y="T7"/>
              </a:cxn>
              <a:cxn ang="T14">
                <a:pos x="T8" y="T9"/>
              </a:cxn>
            </a:cxnLst>
            <a:rect l="T15" t="T16" r="T17" b="T18"/>
            <a:pathLst>
              <a:path w="126" h="143">
                <a:moveTo>
                  <a:pt x="0" y="66"/>
                </a:moveTo>
                <a:lnTo>
                  <a:pt x="103" y="0"/>
                </a:lnTo>
                <a:lnTo>
                  <a:pt x="126" y="63"/>
                </a:lnTo>
                <a:lnTo>
                  <a:pt x="105" y="143"/>
                </a:lnTo>
                <a:lnTo>
                  <a:pt x="0" y="66"/>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66" name="Freeform 6">
            <a:extLst>
              <a:ext uri="{FF2B5EF4-FFF2-40B4-BE49-F238E27FC236}">
                <a16:creationId xmlns:a16="http://schemas.microsoft.com/office/drawing/2014/main" id="{26D2E60D-29AA-11BF-D3A6-48BA6546DA10}"/>
              </a:ext>
            </a:extLst>
          </p:cNvPr>
          <p:cNvSpPr>
            <a:spLocks/>
          </p:cNvSpPr>
          <p:nvPr/>
        </p:nvSpPr>
        <p:spPr bwMode="auto">
          <a:xfrm>
            <a:off x="1625600" y="2190546"/>
            <a:ext cx="906462" cy="1103313"/>
          </a:xfrm>
          <a:custGeom>
            <a:avLst/>
            <a:gdLst>
              <a:gd name="T0" fmla="*/ 2147483647 w 2282"/>
              <a:gd name="T1" fmla="*/ 0 h 2778"/>
              <a:gd name="T2" fmla="*/ 2147483647 w 2282"/>
              <a:gd name="T3" fmla="*/ 2147483647 h 2778"/>
              <a:gd name="T4" fmla="*/ 2147483647 w 2282"/>
              <a:gd name="T5" fmla="*/ 2147483647 h 2778"/>
              <a:gd name="T6" fmla="*/ 2147483647 w 2282"/>
              <a:gd name="T7" fmla="*/ 2147483647 h 2778"/>
              <a:gd name="T8" fmla="*/ 2147483647 w 2282"/>
              <a:gd name="T9" fmla="*/ 2147483647 h 2778"/>
              <a:gd name="T10" fmla="*/ 0 w 2282"/>
              <a:gd name="T11" fmla="*/ 2147483647 h 2778"/>
              <a:gd name="T12" fmla="*/ 2147483647 w 2282"/>
              <a:gd name="T13" fmla="*/ 0 h 2778"/>
              <a:gd name="T14" fmla="*/ 0 60000 65536"/>
              <a:gd name="T15" fmla="*/ 0 60000 65536"/>
              <a:gd name="T16" fmla="*/ 0 60000 65536"/>
              <a:gd name="T17" fmla="*/ 0 60000 65536"/>
              <a:gd name="T18" fmla="*/ 0 60000 65536"/>
              <a:gd name="T19" fmla="*/ 0 60000 65536"/>
              <a:gd name="T20" fmla="*/ 0 60000 65536"/>
              <a:gd name="T21" fmla="*/ 0 w 2282"/>
              <a:gd name="T22" fmla="*/ 0 h 2778"/>
              <a:gd name="T23" fmla="*/ 2282 w 2282"/>
              <a:gd name="T24" fmla="*/ 2778 h 27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82" h="2778">
                <a:moveTo>
                  <a:pt x="496" y="0"/>
                </a:moveTo>
                <a:lnTo>
                  <a:pt x="1601" y="202"/>
                </a:lnTo>
                <a:lnTo>
                  <a:pt x="1521" y="688"/>
                </a:lnTo>
                <a:lnTo>
                  <a:pt x="2282" y="807"/>
                </a:lnTo>
                <a:lnTo>
                  <a:pt x="1988" y="2778"/>
                </a:lnTo>
                <a:lnTo>
                  <a:pt x="0" y="2446"/>
                </a:lnTo>
                <a:lnTo>
                  <a:pt x="496" y="0"/>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67" name="Freeform 7">
            <a:extLst>
              <a:ext uri="{FF2B5EF4-FFF2-40B4-BE49-F238E27FC236}">
                <a16:creationId xmlns:a16="http://schemas.microsoft.com/office/drawing/2014/main" id="{D666812C-7E29-B700-2860-3AE5E1D5FDA2}"/>
              </a:ext>
            </a:extLst>
          </p:cNvPr>
          <p:cNvSpPr>
            <a:spLocks/>
          </p:cNvSpPr>
          <p:nvPr/>
        </p:nvSpPr>
        <p:spPr bwMode="auto">
          <a:xfrm>
            <a:off x="341312" y="1044371"/>
            <a:ext cx="1274763" cy="1055688"/>
          </a:xfrm>
          <a:custGeom>
            <a:avLst/>
            <a:gdLst>
              <a:gd name="T0" fmla="*/ 0 w 3213"/>
              <a:gd name="T1" fmla="*/ 2147483646 h 2659"/>
              <a:gd name="T2" fmla="*/ 2147483646 w 3213"/>
              <a:gd name="T3" fmla="*/ 2147483646 h 2659"/>
              <a:gd name="T4" fmla="*/ 2147483646 w 3213"/>
              <a:gd name="T5" fmla="*/ 2147483646 h 2659"/>
              <a:gd name="T6" fmla="*/ 2147483646 w 3213"/>
              <a:gd name="T7" fmla="*/ 0 h 2659"/>
              <a:gd name="T8" fmla="*/ 2147483646 w 3213"/>
              <a:gd name="T9" fmla="*/ 2147483646 h 2659"/>
              <a:gd name="T10" fmla="*/ 2147483646 w 3213"/>
              <a:gd name="T11" fmla="*/ 2147483646 h 2659"/>
              <a:gd name="T12" fmla="*/ 2147483646 w 3213"/>
              <a:gd name="T13" fmla="*/ 2147483646 h 2659"/>
              <a:gd name="T14" fmla="*/ 2147483646 w 3213"/>
              <a:gd name="T15" fmla="*/ 2147483646 h 2659"/>
              <a:gd name="T16" fmla="*/ 2147483646 w 3213"/>
              <a:gd name="T17" fmla="*/ 2147483646 h 2659"/>
              <a:gd name="T18" fmla="*/ 2147483646 w 3213"/>
              <a:gd name="T19" fmla="*/ 2147483646 h 2659"/>
              <a:gd name="T20" fmla="*/ 2147483646 w 3213"/>
              <a:gd name="T21" fmla="*/ 2147483646 h 2659"/>
              <a:gd name="T22" fmla="*/ 2147483646 w 3213"/>
              <a:gd name="T23" fmla="*/ 2147483646 h 2659"/>
              <a:gd name="T24" fmla="*/ 2147483646 w 3213"/>
              <a:gd name="T25" fmla="*/ 2147483646 h 2659"/>
              <a:gd name="T26" fmla="*/ 2147483646 w 3213"/>
              <a:gd name="T27" fmla="*/ 2147483646 h 2659"/>
              <a:gd name="T28" fmla="*/ 2147483646 w 3213"/>
              <a:gd name="T29" fmla="*/ 2147483646 h 2659"/>
              <a:gd name="T30" fmla="*/ 2147483646 w 3213"/>
              <a:gd name="T31" fmla="*/ 2147483646 h 2659"/>
              <a:gd name="T32" fmla="*/ 2147483646 w 3213"/>
              <a:gd name="T33" fmla="*/ 2147483646 h 2659"/>
              <a:gd name="T34" fmla="*/ 2147483646 w 3213"/>
              <a:gd name="T35" fmla="*/ 2147483646 h 2659"/>
              <a:gd name="T36" fmla="*/ 2147483646 w 3213"/>
              <a:gd name="T37" fmla="*/ 2147483646 h 2659"/>
              <a:gd name="T38" fmla="*/ 2147483646 w 3213"/>
              <a:gd name="T39" fmla="*/ 2147483646 h 2659"/>
              <a:gd name="T40" fmla="*/ 2147483646 w 3213"/>
              <a:gd name="T41" fmla="*/ 2147483646 h 2659"/>
              <a:gd name="T42" fmla="*/ 2147483646 w 3213"/>
              <a:gd name="T43" fmla="*/ 2147483646 h 2659"/>
              <a:gd name="T44" fmla="*/ 0 w 3213"/>
              <a:gd name="T45" fmla="*/ 2147483646 h 26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13"/>
              <a:gd name="T70" fmla="*/ 0 h 2659"/>
              <a:gd name="T71" fmla="*/ 3213 w 3213"/>
              <a:gd name="T72" fmla="*/ 2659 h 26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13" h="2659">
                <a:moveTo>
                  <a:pt x="0" y="1982"/>
                </a:moveTo>
                <a:lnTo>
                  <a:pt x="141" y="1309"/>
                </a:lnTo>
                <a:lnTo>
                  <a:pt x="300" y="1112"/>
                </a:lnTo>
                <a:lnTo>
                  <a:pt x="695" y="0"/>
                </a:lnTo>
                <a:lnTo>
                  <a:pt x="896" y="56"/>
                </a:lnTo>
                <a:lnTo>
                  <a:pt x="905" y="106"/>
                </a:lnTo>
                <a:lnTo>
                  <a:pt x="955" y="113"/>
                </a:lnTo>
                <a:lnTo>
                  <a:pt x="1199" y="498"/>
                </a:lnTo>
                <a:lnTo>
                  <a:pt x="1472" y="487"/>
                </a:lnTo>
                <a:lnTo>
                  <a:pt x="1677" y="578"/>
                </a:lnTo>
                <a:lnTo>
                  <a:pt x="1773" y="557"/>
                </a:lnTo>
                <a:lnTo>
                  <a:pt x="2391" y="578"/>
                </a:lnTo>
                <a:lnTo>
                  <a:pt x="3095" y="738"/>
                </a:lnTo>
                <a:lnTo>
                  <a:pt x="3133" y="822"/>
                </a:lnTo>
                <a:lnTo>
                  <a:pt x="3213" y="943"/>
                </a:lnTo>
                <a:lnTo>
                  <a:pt x="2976" y="1303"/>
                </a:lnTo>
                <a:lnTo>
                  <a:pt x="2827" y="1439"/>
                </a:lnTo>
                <a:lnTo>
                  <a:pt x="2806" y="1535"/>
                </a:lnTo>
                <a:lnTo>
                  <a:pt x="2890" y="1636"/>
                </a:lnTo>
                <a:lnTo>
                  <a:pt x="2794" y="1855"/>
                </a:lnTo>
                <a:lnTo>
                  <a:pt x="2601" y="2659"/>
                </a:lnTo>
                <a:lnTo>
                  <a:pt x="1512" y="2395"/>
                </a:lnTo>
                <a:lnTo>
                  <a:pt x="0" y="1982"/>
                </a:lnTo>
                <a:close/>
              </a:path>
            </a:pathLst>
          </a:custGeom>
          <a:solidFill>
            <a:sysClr val="window" lastClr="FFFFFF">
              <a:lumMod val="85000"/>
            </a:sysClr>
          </a:solidFill>
          <a:ln w="25400" cap="flat" cmpd="sng">
            <a:solidFill>
              <a:srgbClr val="000000"/>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268" name="Freeform 8">
            <a:extLst>
              <a:ext uri="{FF2B5EF4-FFF2-40B4-BE49-F238E27FC236}">
                <a16:creationId xmlns:a16="http://schemas.microsoft.com/office/drawing/2014/main" id="{6E4AED81-7BC9-2E7B-6730-414164305D7D}"/>
              </a:ext>
            </a:extLst>
          </p:cNvPr>
          <p:cNvSpPr>
            <a:spLocks/>
          </p:cNvSpPr>
          <p:nvPr/>
        </p:nvSpPr>
        <p:spPr bwMode="auto">
          <a:xfrm>
            <a:off x="233362" y="1831771"/>
            <a:ext cx="1270000" cy="2112963"/>
          </a:xfrm>
          <a:custGeom>
            <a:avLst/>
            <a:gdLst>
              <a:gd name="T0" fmla="*/ 2147483647 w 3201"/>
              <a:gd name="T1" fmla="*/ 2147483647 h 5327"/>
              <a:gd name="T2" fmla="*/ 2147483647 w 3201"/>
              <a:gd name="T3" fmla="*/ 2147483647 h 5327"/>
              <a:gd name="T4" fmla="*/ 2147483647 w 3201"/>
              <a:gd name="T5" fmla="*/ 2147483647 h 5327"/>
              <a:gd name="T6" fmla="*/ 2147483647 w 3201"/>
              <a:gd name="T7" fmla="*/ 2147483647 h 5327"/>
              <a:gd name="T8" fmla="*/ 2147483647 w 3201"/>
              <a:gd name="T9" fmla="*/ 2147483647 h 5327"/>
              <a:gd name="T10" fmla="*/ 2147483647 w 3201"/>
              <a:gd name="T11" fmla="*/ 2147483647 h 5327"/>
              <a:gd name="T12" fmla="*/ 2147483647 w 3201"/>
              <a:gd name="T13" fmla="*/ 2147483647 h 5327"/>
              <a:gd name="T14" fmla="*/ 2147483647 w 3201"/>
              <a:gd name="T15" fmla="*/ 2147483647 h 5327"/>
              <a:gd name="T16" fmla="*/ 2147483647 w 3201"/>
              <a:gd name="T17" fmla="*/ 2147483647 h 5327"/>
              <a:gd name="T18" fmla="*/ 2147483647 w 3201"/>
              <a:gd name="T19" fmla="*/ 2147483647 h 5327"/>
              <a:gd name="T20" fmla="*/ 2147483647 w 3201"/>
              <a:gd name="T21" fmla="*/ 2147483647 h 5327"/>
              <a:gd name="T22" fmla="*/ 2147483647 w 3201"/>
              <a:gd name="T23" fmla="*/ 2147483647 h 5327"/>
              <a:gd name="T24" fmla="*/ 2147483647 w 3201"/>
              <a:gd name="T25" fmla="*/ 2147483647 h 5327"/>
              <a:gd name="T26" fmla="*/ 2147483647 w 3201"/>
              <a:gd name="T27" fmla="*/ 2147483647 h 5327"/>
              <a:gd name="T28" fmla="*/ 2147483647 w 3201"/>
              <a:gd name="T29" fmla="*/ 2147483647 h 5327"/>
              <a:gd name="T30" fmla="*/ 2147483647 w 3201"/>
              <a:gd name="T31" fmla="*/ 2147483647 h 5327"/>
              <a:gd name="T32" fmla="*/ 2147483647 w 3201"/>
              <a:gd name="T33" fmla="*/ 2147483647 h 5327"/>
              <a:gd name="T34" fmla="*/ 2147483647 w 3201"/>
              <a:gd name="T35" fmla="*/ 2147483647 h 5327"/>
              <a:gd name="T36" fmla="*/ 2147483647 w 3201"/>
              <a:gd name="T37" fmla="*/ 2147483647 h 5327"/>
              <a:gd name="T38" fmla="*/ 2147483647 w 3201"/>
              <a:gd name="T39" fmla="*/ 2147483647 h 5327"/>
              <a:gd name="T40" fmla="*/ 2147483647 w 3201"/>
              <a:gd name="T41" fmla="*/ 2147483647 h 5327"/>
              <a:gd name="T42" fmla="*/ 2147483647 w 3201"/>
              <a:gd name="T43" fmla="*/ 2147483647 h 5327"/>
              <a:gd name="T44" fmla="*/ 2147483647 w 3201"/>
              <a:gd name="T45" fmla="*/ 2147483647 h 5327"/>
              <a:gd name="T46" fmla="*/ 2147483647 w 3201"/>
              <a:gd name="T47" fmla="*/ 2147483647 h 5327"/>
              <a:gd name="T48" fmla="*/ 2147483647 w 3201"/>
              <a:gd name="T49" fmla="*/ 2147483647 h 5327"/>
              <a:gd name="T50" fmla="*/ 2147483647 w 3201"/>
              <a:gd name="T51" fmla="*/ 2147483647 h 5327"/>
              <a:gd name="T52" fmla="*/ 2147483647 w 3201"/>
              <a:gd name="T53" fmla="*/ 2147483647 h 5327"/>
              <a:gd name="T54" fmla="*/ 2147483647 w 3201"/>
              <a:gd name="T55" fmla="*/ 0 h 5327"/>
              <a:gd name="T56" fmla="*/ 2147483647 w 3201"/>
              <a:gd name="T57" fmla="*/ 2147483647 h 5327"/>
              <a:gd name="T58" fmla="*/ 0 w 3201"/>
              <a:gd name="T59" fmla="*/ 2147483647 h 5327"/>
              <a:gd name="T60" fmla="*/ 2147483647 w 3201"/>
              <a:gd name="T61" fmla="*/ 2147483647 h 53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01"/>
              <a:gd name="T94" fmla="*/ 0 h 5327"/>
              <a:gd name="T95" fmla="*/ 3201 w 3201"/>
              <a:gd name="T96" fmla="*/ 5327 h 532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01" h="5327">
                <a:moveTo>
                  <a:pt x="113" y="1081"/>
                </a:moveTo>
                <a:lnTo>
                  <a:pt x="22" y="1494"/>
                </a:lnTo>
                <a:lnTo>
                  <a:pt x="330" y="2165"/>
                </a:lnTo>
                <a:lnTo>
                  <a:pt x="383" y="2120"/>
                </a:lnTo>
                <a:lnTo>
                  <a:pt x="480" y="2397"/>
                </a:lnTo>
                <a:lnTo>
                  <a:pt x="327" y="2204"/>
                </a:lnTo>
                <a:lnTo>
                  <a:pt x="294" y="2515"/>
                </a:lnTo>
                <a:lnTo>
                  <a:pt x="466" y="2703"/>
                </a:lnTo>
                <a:lnTo>
                  <a:pt x="351" y="2961"/>
                </a:lnTo>
                <a:lnTo>
                  <a:pt x="685" y="3667"/>
                </a:lnTo>
                <a:lnTo>
                  <a:pt x="609" y="3928"/>
                </a:lnTo>
                <a:lnTo>
                  <a:pt x="1054" y="4134"/>
                </a:lnTo>
                <a:lnTo>
                  <a:pt x="1214" y="4341"/>
                </a:lnTo>
                <a:lnTo>
                  <a:pt x="1399" y="4412"/>
                </a:lnTo>
                <a:lnTo>
                  <a:pt x="1402" y="4538"/>
                </a:lnTo>
                <a:lnTo>
                  <a:pt x="1524" y="4570"/>
                </a:lnTo>
                <a:lnTo>
                  <a:pt x="1781" y="4971"/>
                </a:lnTo>
                <a:lnTo>
                  <a:pt x="1785" y="5260"/>
                </a:lnTo>
                <a:lnTo>
                  <a:pt x="2922" y="5327"/>
                </a:lnTo>
                <a:lnTo>
                  <a:pt x="2848" y="5209"/>
                </a:lnTo>
                <a:lnTo>
                  <a:pt x="2884" y="5037"/>
                </a:lnTo>
                <a:lnTo>
                  <a:pt x="3068" y="4745"/>
                </a:lnTo>
                <a:lnTo>
                  <a:pt x="3201" y="4663"/>
                </a:lnTo>
                <a:lnTo>
                  <a:pt x="3124" y="4562"/>
                </a:lnTo>
                <a:lnTo>
                  <a:pt x="3072" y="4276"/>
                </a:lnTo>
                <a:lnTo>
                  <a:pt x="1437" y="1830"/>
                </a:lnTo>
                <a:lnTo>
                  <a:pt x="1821" y="413"/>
                </a:lnTo>
                <a:lnTo>
                  <a:pt x="309" y="0"/>
                </a:lnTo>
                <a:lnTo>
                  <a:pt x="264" y="84"/>
                </a:lnTo>
                <a:lnTo>
                  <a:pt x="0" y="710"/>
                </a:lnTo>
                <a:lnTo>
                  <a:pt x="113" y="1081"/>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69" name="Freeform 9">
            <a:extLst>
              <a:ext uri="{FF2B5EF4-FFF2-40B4-BE49-F238E27FC236}">
                <a16:creationId xmlns:a16="http://schemas.microsoft.com/office/drawing/2014/main" id="{BB800158-2873-C60F-54A1-65DFD95C7BDD}"/>
              </a:ext>
            </a:extLst>
          </p:cNvPr>
          <p:cNvSpPr>
            <a:spLocks/>
          </p:cNvSpPr>
          <p:nvPr/>
        </p:nvSpPr>
        <p:spPr bwMode="auto">
          <a:xfrm>
            <a:off x="803275" y="1982584"/>
            <a:ext cx="1020762" cy="1533525"/>
          </a:xfrm>
          <a:custGeom>
            <a:avLst/>
            <a:gdLst>
              <a:gd name="T0" fmla="*/ 0 w 2569"/>
              <a:gd name="T1" fmla="*/ 2147483647 h 3863"/>
              <a:gd name="T2" fmla="*/ 2147483647 w 2569"/>
              <a:gd name="T3" fmla="*/ 2147483647 h 3863"/>
              <a:gd name="T4" fmla="*/ 2147483647 w 2569"/>
              <a:gd name="T5" fmla="*/ 2147483647 h 3863"/>
              <a:gd name="T6" fmla="*/ 2147483647 w 2569"/>
              <a:gd name="T7" fmla="*/ 2147483647 h 3863"/>
              <a:gd name="T8" fmla="*/ 2147483647 w 2569"/>
              <a:gd name="T9" fmla="*/ 2147483647 h 3863"/>
              <a:gd name="T10" fmla="*/ 2147483647 w 2569"/>
              <a:gd name="T11" fmla="*/ 2147483647 h 3863"/>
              <a:gd name="T12" fmla="*/ 2147483647 w 2569"/>
              <a:gd name="T13" fmla="*/ 2147483647 h 3863"/>
              <a:gd name="T14" fmla="*/ 2147483647 w 2569"/>
              <a:gd name="T15" fmla="*/ 2147483647 h 3863"/>
              <a:gd name="T16" fmla="*/ 2147483647 w 2569"/>
              <a:gd name="T17" fmla="*/ 0 h 3863"/>
              <a:gd name="T18" fmla="*/ 0 w 2569"/>
              <a:gd name="T19" fmla="*/ 2147483647 h 3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69"/>
              <a:gd name="T31" fmla="*/ 0 h 3863"/>
              <a:gd name="T32" fmla="*/ 2569 w 2569"/>
              <a:gd name="T33" fmla="*/ 3863 h 3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69" h="3863">
                <a:moveTo>
                  <a:pt x="0" y="1417"/>
                </a:moveTo>
                <a:lnTo>
                  <a:pt x="1635" y="3863"/>
                </a:lnTo>
                <a:lnTo>
                  <a:pt x="1696" y="3343"/>
                </a:lnTo>
                <a:lnTo>
                  <a:pt x="1788" y="3310"/>
                </a:lnTo>
                <a:lnTo>
                  <a:pt x="1940" y="3402"/>
                </a:lnTo>
                <a:lnTo>
                  <a:pt x="2073" y="2940"/>
                </a:lnTo>
                <a:lnTo>
                  <a:pt x="2569" y="494"/>
                </a:lnTo>
                <a:lnTo>
                  <a:pt x="1473" y="264"/>
                </a:lnTo>
                <a:lnTo>
                  <a:pt x="384" y="0"/>
                </a:lnTo>
                <a:lnTo>
                  <a:pt x="0" y="1417"/>
                </a:lnTo>
                <a:close/>
              </a:path>
            </a:pathLst>
          </a:custGeom>
          <a:solidFill>
            <a:sysClr val="window" lastClr="FFFFFF">
              <a:lumMod val="85000"/>
            </a:sysClr>
          </a:solidFill>
          <a:ln w="25400"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70" name="Freeform 10">
            <a:extLst>
              <a:ext uri="{FF2B5EF4-FFF2-40B4-BE49-F238E27FC236}">
                <a16:creationId xmlns:a16="http://schemas.microsoft.com/office/drawing/2014/main" id="{4FAA242F-942E-5D38-E23A-3B065E52D9FC}"/>
              </a:ext>
            </a:extLst>
          </p:cNvPr>
          <p:cNvSpPr>
            <a:spLocks/>
          </p:cNvSpPr>
          <p:nvPr/>
        </p:nvSpPr>
        <p:spPr bwMode="auto">
          <a:xfrm>
            <a:off x="1379537" y="763384"/>
            <a:ext cx="957263" cy="1501775"/>
          </a:xfrm>
          <a:custGeom>
            <a:avLst/>
            <a:gdLst>
              <a:gd name="T0" fmla="*/ 0 w 2413"/>
              <a:gd name="T1" fmla="*/ 2147483647 h 3786"/>
              <a:gd name="T2" fmla="*/ 2147483647 w 2413"/>
              <a:gd name="T3" fmla="*/ 2147483647 h 3786"/>
              <a:gd name="T4" fmla="*/ 2147483647 w 2413"/>
              <a:gd name="T5" fmla="*/ 2147483647 h 3786"/>
              <a:gd name="T6" fmla="*/ 2147483647 w 2413"/>
              <a:gd name="T7" fmla="*/ 2147483647 h 3786"/>
              <a:gd name="T8" fmla="*/ 2147483647 w 2413"/>
              <a:gd name="T9" fmla="*/ 2147483647 h 3786"/>
              <a:gd name="T10" fmla="*/ 2147483647 w 2413"/>
              <a:gd name="T11" fmla="*/ 2147483647 h 3786"/>
              <a:gd name="T12" fmla="*/ 2147483647 w 2413"/>
              <a:gd name="T13" fmla="*/ 2147483647 h 3786"/>
              <a:gd name="T14" fmla="*/ 2147483647 w 2413"/>
              <a:gd name="T15" fmla="*/ 2147483647 h 3786"/>
              <a:gd name="T16" fmla="*/ 2147483647 w 2413"/>
              <a:gd name="T17" fmla="*/ 2147483647 h 3786"/>
              <a:gd name="T18" fmla="*/ 2147483647 w 2413"/>
              <a:gd name="T19" fmla="*/ 2147483647 h 3786"/>
              <a:gd name="T20" fmla="*/ 2147483647 w 2413"/>
              <a:gd name="T21" fmla="*/ 0 h 3786"/>
              <a:gd name="T22" fmla="*/ 2147483647 w 2413"/>
              <a:gd name="T23" fmla="*/ 2147483647 h 3786"/>
              <a:gd name="T24" fmla="*/ 2147483647 w 2413"/>
              <a:gd name="T25" fmla="*/ 2147483647 h 3786"/>
              <a:gd name="T26" fmla="*/ 2147483647 w 2413"/>
              <a:gd name="T27" fmla="*/ 2147483647 h 3786"/>
              <a:gd name="T28" fmla="*/ 2147483647 w 2413"/>
              <a:gd name="T29" fmla="*/ 2147483647 h 3786"/>
              <a:gd name="T30" fmla="*/ 2147483647 w 2413"/>
              <a:gd name="T31" fmla="*/ 2147483647 h 3786"/>
              <a:gd name="T32" fmla="*/ 2147483647 w 2413"/>
              <a:gd name="T33" fmla="*/ 2147483647 h 3786"/>
              <a:gd name="T34" fmla="*/ 2147483647 w 2413"/>
              <a:gd name="T35" fmla="*/ 2147483647 h 3786"/>
              <a:gd name="T36" fmla="*/ 2147483647 w 2413"/>
              <a:gd name="T37" fmla="*/ 2147483647 h 3786"/>
              <a:gd name="T38" fmla="*/ 2147483647 w 2413"/>
              <a:gd name="T39" fmla="*/ 2147483647 h 3786"/>
              <a:gd name="T40" fmla="*/ 2147483647 w 2413"/>
              <a:gd name="T41" fmla="*/ 2147483647 h 3786"/>
              <a:gd name="T42" fmla="*/ 2147483647 w 2413"/>
              <a:gd name="T43" fmla="*/ 2147483647 h 3786"/>
              <a:gd name="T44" fmla="*/ 2147483647 w 2413"/>
              <a:gd name="T45" fmla="*/ 2147483647 h 3786"/>
              <a:gd name="T46" fmla="*/ 2147483647 w 2413"/>
              <a:gd name="T47" fmla="*/ 2147483647 h 3786"/>
              <a:gd name="T48" fmla="*/ 2147483647 w 2413"/>
              <a:gd name="T49" fmla="*/ 2147483647 h 3786"/>
              <a:gd name="T50" fmla="*/ 2147483647 w 2413"/>
              <a:gd name="T51" fmla="*/ 2147483647 h 3786"/>
              <a:gd name="T52" fmla="*/ 2147483647 w 2413"/>
              <a:gd name="T53" fmla="*/ 2147483647 h 3786"/>
              <a:gd name="T54" fmla="*/ 2147483647 w 2413"/>
              <a:gd name="T55" fmla="*/ 2147483647 h 3786"/>
              <a:gd name="T56" fmla="*/ 2147483647 w 2413"/>
              <a:gd name="T57" fmla="*/ 2147483647 h 3786"/>
              <a:gd name="T58" fmla="*/ 2147483647 w 2413"/>
              <a:gd name="T59" fmla="*/ 2147483647 h 3786"/>
              <a:gd name="T60" fmla="*/ 2147483647 w 2413"/>
              <a:gd name="T61" fmla="*/ 2147483647 h 3786"/>
              <a:gd name="T62" fmla="*/ 0 w 2413"/>
              <a:gd name="T63" fmla="*/ 2147483647 h 37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13"/>
              <a:gd name="T97" fmla="*/ 0 h 3786"/>
              <a:gd name="T98" fmla="*/ 2413 w 2413"/>
              <a:gd name="T99" fmla="*/ 3786 h 37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13" h="3786">
                <a:moveTo>
                  <a:pt x="0" y="3357"/>
                </a:moveTo>
                <a:lnTo>
                  <a:pt x="193" y="2553"/>
                </a:lnTo>
                <a:lnTo>
                  <a:pt x="289" y="2334"/>
                </a:lnTo>
                <a:lnTo>
                  <a:pt x="205" y="2233"/>
                </a:lnTo>
                <a:lnTo>
                  <a:pt x="226" y="2137"/>
                </a:lnTo>
                <a:lnTo>
                  <a:pt x="375" y="2001"/>
                </a:lnTo>
                <a:lnTo>
                  <a:pt x="612" y="1641"/>
                </a:lnTo>
                <a:lnTo>
                  <a:pt x="532" y="1520"/>
                </a:lnTo>
                <a:lnTo>
                  <a:pt x="494" y="1436"/>
                </a:lnTo>
                <a:lnTo>
                  <a:pt x="508" y="1227"/>
                </a:lnTo>
                <a:lnTo>
                  <a:pt x="802" y="0"/>
                </a:lnTo>
                <a:lnTo>
                  <a:pt x="1124" y="71"/>
                </a:lnTo>
                <a:lnTo>
                  <a:pt x="1013" y="547"/>
                </a:lnTo>
                <a:lnTo>
                  <a:pt x="1088" y="716"/>
                </a:lnTo>
                <a:lnTo>
                  <a:pt x="1093" y="825"/>
                </a:lnTo>
                <a:lnTo>
                  <a:pt x="1055" y="843"/>
                </a:lnTo>
                <a:lnTo>
                  <a:pt x="1177" y="959"/>
                </a:lnTo>
                <a:lnTo>
                  <a:pt x="1305" y="1262"/>
                </a:lnTo>
                <a:lnTo>
                  <a:pt x="1347" y="1538"/>
                </a:lnTo>
                <a:lnTo>
                  <a:pt x="1366" y="1686"/>
                </a:lnTo>
                <a:lnTo>
                  <a:pt x="1275" y="1826"/>
                </a:lnTo>
                <a:lnTo>
                  <a:pt x="1338" y="1890"/>
                </a:lnTo>
                <a:lnTo>
                  <a:pt x="1504" y="1799"/>
                </a:lnTo>
                <a:lnTo>
                  <a:pt x="1620" y="2280"/>
                </a:lnTo>
                <a:lnTo>
                  <a:pt x="1696" y="2306"/>
                </a:lnTo>
                <a:lnTo>
                  <a:pt x="1712" y="2447"/>
                </a:lnTo>
                <a:lnTo>
                  <a:pt x="1928" y="2503"/>
                </a:lnTo>
                <a:lnTo>
                  <a:pt x="2270" y="2506"/>
                </a:lnTo>
                <a:lnTo>
                  <a:pt x="2413" y="2567"/>
                </a:lnTo>
                <a:lnTo>
                  <a:pt x="2205" y="3786"/>
                </a:lnTo>
                <a:lnTo>
                  <a:pt x="1096" y="3587"/>
                </a:lnTo>
                <a:lnTo>
                  <a:pt x="0" y="3357"/>
                </a:lnTo>
                <a:close/>
              </a:path>
            </a:pathLst>
          </a:custGeom>
          <a:solidFill>
            <a:sysClr val="window" lastClr="FFFFFF">
              <a:lumMod val="85000"/>
            </a:sysClr>
          </a:solidFill>
          <a:ln w="25400"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71" name="Freeform 11">
            <a:extLst>
              <a:ext uri="{FF2B5EF4-FFF2-40B4-BE49-F238E27FC236}">
                <a16:creationId xmlns:a16="http://schemas.microsoft.com/office/drawing/2014/main" id="{A315C6B5-3D16-A28D-B501-69AEB54CF0A9}"/>
              </a:ext>
            </a:extLst>
          </p:cNvPr>
          <p:cNvSpPr>
            <a:spLocks/>
          </p:cNvSpPr>
          <p:nvPr/>
        </p:nvSpPr>
        <p:spPr bwMode="auto">
          <a:xfrm>
            <a:off x="1790700" y="795134"/>
            <a:ext cx="1638300" cy="1014412"/>
          </a:xfrm>
          <a:custGeom>
            <a:avLst/>
            <a:gdLst>
              <a:gd name="T0" fmla="*/ 2147483647 w 4130"/>
              <a:gd name="T1" fmla="*/ 2147483647 h 2553"/>
              <a:gd name="T2" fmla="*/ 2147483647 w 4130"/>
              <a:gd name="T3" fmla="*/ 2147483647 h 2553"/>
              <a:gd name="T4" fmla="*/ 2147483647 w 4130"/>
              <a:gd name="T5" fmla="*/ 2147483647 h 2553"/>
              <a:gd name="T6" fmla="*/ 2147483647 w 4130"/>
              <a:gd name="T7" fmla="*/ 2147483647 h 2553"/>
              <a:gd name="T8" fmla="*/ 2147483647 w 4130"/>
              <a:gd name="T9" fmla="*/ 2147483647 h 2553"/>
              <a:gd name="T10" fmla="*/ 2147483647 w 4130"/>
              <a:gd name="T11" fmla="*/ 2147483647 h 2553"/>
              <a:gd name="T12" fmla="*/ 2147483647 w 4130"/>
              <a:gd name="T13" fmla="*/ 2147483647 h 2553"/>
              <a:gd name="T14" fmla="*/ 2147483647 w 4130"/>
              <a:gd name="T15" fmla="*/ 2147483647 h 2553"/>
              <a:gd name="T16" fmla="*/ 2147483647 w 4130"/>
              <a:gd name="T17" fmla="*/ 2147483647 h 2553"/>
              <a:gd name="T18" fmla="*/ 2147483647 w 4130"/>
              <a:gd name="T19" fmla="*/ 2147483647 h 2553"/>
              <a:gd name="T20" fmla="*/ 2147483647 w 4130"/>
              <a:gd name="T21" fmla="*/ 2147483647 h 2553"/>
              <a:gd name="T22" fmla="*/ 2147483647 w 4130"/>
              <a:gd name="T23" fmla="*/ 2147483647 h 2553"/>
              <a:gd name="T24" fmla="*/ 2147483647 w 4130"/>
              <a:gd name="T25" fmla="*/ 2147483647 h 2553"/>
              <a:gd name="T26" fmla="*/ 2147483647 w 4130"/>
              <a:gd name="T27" fmla="*/ 2147483647 h 2553"/>
              <a:gd name="T28" fmla="*/ 2147483647 w 4130"/>
              <a:gd name="T29" fmla="*/ 2147483647 h 2553"/>
              <a:gd name="T30" fmla="*/ 2147483647 w 4130"/>
              <a:gd name="T31" fmla="*/ 2147483647 h 2553"/>
              <a:gd name="T32" fmla="*/ 2147483647 w 4130"/>
              <a:gd name="T33" fmla="*/ 2147483647 h 2553"/>
              <a:gd name="T34" fmla="*/ 2147483647 w 4130"/>
              <a:gd name="T35" fmla="*/ 2147483647 h 2553"/>
              <a:gd name="T36" fmla="*/ 2147483647 w 4130"/>
              <a:gd name="T37" fmla="*/ 2147483647 h 2553"/>
              <a:gd name="T38" fmla="*/ 2147483647 w 4130"/>
              <a:gd name="T39" fmla="*/ 2147483647 h 2553"/>
              <a:gd name="T40" fmla="*/ 2147483647 w 4130"/>
              <a:gd name="T41" fmla="*/ 2147483647 h 2553"/>
              <a:gd name="T42" fmla="*/ 2147483647 w 4130"/>
              <a:gd name="T43" fmla="*/ 2147483647 h 2553"/>
              <a:gd name="T44" fmla="*/ 2147483647 w 4130"/>
              <a:gd name="T45" fmla="*/ 2147483647 h 2553"/>
              <a:gd name="T46" fmla="*/ 2147483647 w 4130"/>
              <a:gd name="T47" fmla="*/ 2147483647 h 2553"/>
              <a:gd name="T48" fmla="*/ 2147483647 w 4130"/>
              <a:gd name="T49" fmla="*/ 0 h 2553"/>
              <a:gd name="T50" fmla="*/ 0 w 4130"/>
              <a:gd name="T51" fmla="*/ 2147483647 h 2553"/>
              <a:gd name="T52" fmla="*/ 2147483647 w 4130"/>
              <a:gd name="T53" fmla="*/ 2147483647 h 255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30"/>
              <a:gd name="T82" fmla="*/ 0 h 2553"/>
              <a:gd name="T83" fmla="*/ 4130 w 4130"/>
              <a:gd name="T84" fmla="*/ 2553 h 255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30" h="2553">
                <a:moveTo>
                  <a:pt x="75" y="645"/>
                </a:moveTo>
                <a:lnTo>
                  <a:pt x="80" y="754"/>
                </a:lnTo>
                <a:lnTo>
                  <a:pt x="42" y="772"/>
                </a:lnTo>
                <a:lnTo>
                  <a:pt x="164" y="888"/>
                </a:lnTo>
                <a:lnTo>
                  <a:pt x="292" y="1191"/>
                </a:lnTo>
                <a:lnTo>
                  <a:pt x="334" y="1467"/>
                </a:lnTo>
                <a:lnTo>
                  <a:pt x="353" y="1615"/>
                </a:lnTo>
                <a:lnTo>
                  <a:pt x="262" y="1755"/>
                </a:lnTo>
                <a:lnTo>
                  <a:pt x="325" y="1819"/>
                </a:lnTo>
                <a:lnTo>
                  <a:pt x="491" y="1728"/>
                </a:lnTo>
                <a:lnTo>
                  <a:pt x="607" y="2209"/>
                </a:lnTo>
                <a:lnTo>
                  <a:pt x="683" y="2235"/>
                </a:lnTo>
                <a:lnTo>
                  <a:pt x="699" y="2376"/>
                </a:lnTo>
                <a:lnTo>
                  <a:pt x="758" y="2440"/>
                </a:lnTo>
                <a:lnTo>
                  <a:pt x="915" y="2432"/>
                </a:lnTo>
                <a:lnTo>
                  <a:pt x="1257" y="2435"/>
                </a:lnTo>
                <a:lnTo>
                  <a:pt x="1400" y="2496"/>
                </a:lnTo>
                <a:lnTo>
                  <a:pt x="1444" y="2247"/>
                </a:lnTo>
                <a:lnTo>
                  <a:pt x="2564" y="2411"/>
                </a:lnTo>
                <a:lnTo>
                  <a:pt x="3947" y="2553"/>
                </a:lnTo>
                <a:lnTo>
                  <a:pt x="3992" y="2091"/>
                </a:lnTo>
                <a:lnTo>
                  <a:pt x="4130" y="599"/>
                </a:lnTo>
                <a:lnTo>
                  <a:pt x="2300" y="387"/>
                </a:lnTo>
                <a:lnTo>
                  <a:pt x="1393" y="244"/>
                </a:lnTo>
                <a:lnTo>
                  <a:pt x="111" y="0"/>
                </a:lnTo>
                <a:lnTo>
                  <a:pt x="0" y="476"/>
                </a:lnTo>
                <a:lnTo>
                  <a:pt x="75" y="645"/>
                </a:lnTo>
                <a:close/>
              </a:path>
            </a:pathLst>
          </a:custGeom>
          <a:solidFill>
            <a:sysClr val="window" lastClr="FFFFFF">
              <a:lumMod val="85000"/>
            </a:sysClr>
          </a:solidFill>
          <a:ln w="25400" cap="flat" cmpd="sng">
            <a:solidFill>
              <a:sysClr val="windowText" lastClr="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72" name="Freeform 12">
            <a:extLst>
              <a:ext uri="{FF2B5EF4-FFF2-40B4-BE49-F238E27FC236}">
                <a16:creationId xmlns:a16="http://schemas.microsoft.com/office/drawing/2014/main" id="{92DFB7F1-355F-A4C0-365D-E4D2BF0F63A6}"/>
              </a:ext>
            </a:extLst>
          </p:cNvPr>
          <p:cNvSpPr>
            <a:spLocks/>
          </p:cNvSpPr>
          <p:nvPr/>
        </p:nvSpPr>
        <p:spPr bwMode="auto">
          <a:xfrm>
            <a:off x="1322387" y="3162096"/>
            <a:ext cx="1093788" cy="1230313"/>
          </a:xfrm>
          <a:custGeom>
            <a:avLst/>
            <a:gdLst>
              <a:gd name="T0" fmla="*/ 2147483647 w 2753"/>
              <a:gd name="T1" fmla="*/ 2147483647 h 3102"/>
              <a:gd name="T2" fmla="*/ 2147483647 w 2753"/>
              <a:gd name="T3" fmla="*/ 2147483647 h 3102"/>
              <a:gd name="T4" fmla="*/ 2147483647 w 2753"/>
              <a:gd name="T5" fmla="*/ 2147483647 h 3102"/>
              <a:gd name="T6" fmla="*/ 2147483647 w 2753"/>
              <a:gd name="T7" fmla="*/ 2147483647 h 3102"/>
              <a:gd name="T8" fmla="*/ 2147483647 w 2753"/>
              <a:gd name="T9" fmla="*/ 2147483647 h 3102"/>
              <a:gd name="T10" fmla="*/ 2147483647 w 2753"/>
              <a:gd name="T11" fmla="*/ 2147483647 h 3102"/>
              <a:gd name="T12" fmla="*/ 2147483647 w 2753"/>
              <a:gd name="T13" fmla="*/ 2147483647 h 3102"/>
              <a:gd name="T14" fmla="*/ 2147483647 w 2753"/>
              <a:gd name="T15" fmla="*/ 2147483647 h 3102"/>
              <a:gd name="T16" fmla="*/ 2147483647 w 2753"/>
              <a:gd name="T17" fmla="*/ 2147483647 h 3102"/>
              <a:gd name="T18" fmla="*/ 2147483647 w 2753"/>
              <a:gd name="T19" fmla="*/ 2147483647 h 3102"/>
              <a:gd name="T20" fmla="*/ 2147483647 w 2753"/>
              <a:gd name="T21" fmla="*/ 0 h 3102"/>
              <a:gd name="T22" fmla="*/ 2147483647 w 2753"/>
              <a:gd name="T23" fmla="*/ 2147483647 h 3102"/>
              <a:gd name="T24" fmla="*/ 2147483647 w 2753"/>
              <a:gd name="T25" fmla="*/ 2147483647 h 3102"/>
              <a:gd name="T26" fmla="*/ 2147483647 w 2753"/>
              <a:gd name="T27" fmla="*/ 2147483647 h 3102"/>
              <a:gd name="T28" fmla="*/ 2147483647 w 2753"/>
              <a:gd name="T29" fmla="*/ 2147483647 h 3102"/>
              <a:gd name="T30" fmla="*/ 2147483647 w 2753"/>
              <a:gd name="T31" fmla="*/ 2147483647 h 3102"/>
              <a:gd name="T32" fmla="*/ 0 w 2753"/>
              <a:gd name="T33" fmla="*/ 2147483647 h 3102"/>
              <a:gd name="T34" fmla="*/ 2147483647 w 2753"/>
              <a:gd name="T35" fmla="*/ 2147483647 h 31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53"/>
              <a:gd name="T55" fmla="*/ 0 h 3102"/>
              <a:gd name="T56" fmla="*/ 2753 w 2753"/>
              <a:gd name="T57" fmla="*/ 3102 h 31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53" h="3102">
                <a:moveTo>
                  <a:pt x="177" y="1974"/>
                </a:moveTo>
                <a:lnTo>
                  <a:pt x="103" y="1856"/>
                </a:lnTo>
                <a:lnTo>
                  <a:pt x="139" y="1684"/>
                </a:lnTo>
                <a:lnTo>
                  <a:pt x="323" y="1392"/>
                </a:lnTo>
                <a:lnTo>
                  <a:pt x="456" y="1310"/>
                </a:lnTo>
                <a:lnTo>
                  <a:pt x="379" y="1209"/>
                </a:lnTo>
                <a:lnTo>
                  <a:pt x="327" y="923"/>
                </a:lnTo>
                <a:lnTo>
                  <a:pt x="388" y="403"/>
                </a:lnTo>
                <a:lnTo>
                  <a:pt x="480" y="370"/>
                </a:lnTo>
                <a:lnTo>
                  <a:pt x="632" y="462"/>
                </a:lnTo>
                <a:lnTo>
                  <a:pt x="765" y="0"/>
                </a:lnTo>
                <a:lnTo>
                  <a:pt x="2753" y="332"/>
                </a:lnTo>
                <a:lnTo>
                  <a:pt x="2337" y="3102"/>
                </a:lnTo>
                <a:lnTo>
                  <a:pt x="1728" y="3014"/>
                </a:lnTo>
                <a:lnTo>
                  <a:pt x="1348" y="2909"/>
                </a:lnTo>
                <a:lnTo>
                  <a:pt x="569" y="2601"/>
                </a:lnTo>
                <a:lnTo>
                  <a:pt x="0" y="2123"/>
                </a:lnTo>
                <a:lnTo>
                  <a:pt x="177" y="1974"/>
                </a:lnTo>
                <a:close/>
              </a:path>
            </a:pathLst>
          </a:custGeom>
          <a:solidFill>
            <a:sysClr val="window" lastClr="FFFFFF">
              <a:lumMod val="85000"/>
            </a:sysClr>
          </a:solidFill>
          <a:ln w="25400" cap="flat" cmpd="sng">
            <a:solidFill>
              <a:sysClr val="windowText" lastClr="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73" name="Freeform 13">
            <a:extLst>
              <a:ext uri="{FF2B5EF4-FFF2-40B4-BE49-F238E27FC236}">
                <a16:creationId xmlns:a16="http://schemas.microsoft.com/office/drawing/2014/main" id="{4A5B6DE1-BC04-4589-FC19-1F640FE1EE02}"/>
              </a:ext>
            </a:extLst>
          </p:cNvPr>
          <p:cNvSpPr>
            <a:spLocks/>
          </p:cNvSpPr>
          <p:nvPr/>
        </p:nvSpPr>
        <p:spPr bwMode="auto">
          <a:xfrm>
            <a:off x="2230437" y="1687309"/>
            <a:ext cx="1127125" cy="906462"/>
          </a:xfrm>
          <a:custGeom>
            <a:avLst/>
            <a:gdLst>
              <a:gd name="T0" fmla="*/ 0 w 2839"/>
              <a:gd name="T1" fmla="*/ 2147483647 h 2282"/>
              <a:gd name="T2" fmla="*/ 2147483647 w 2839"/>
              <a:gd name="T3" fmla="*/ 0 h 2282"/>
              <a:gd name="T4" fmla="*/ 2147483647 w 2839"/>
              <a:gd name="T5" fmla="*/ 2147483647 h 2282"/>
              <a:gd name="T6" fmla="*/ 2147483647 w 2839"/>
              <a:gd name="T7" fmla="*/ 2147483647 h 2282"/>
              <a:gd name="T8" fmla="*/ 2147483647 w 2839"/>
              <a:gd name="T9" fmla="*/ 2147483647 h 2282"/>
              <a:gd name="T10" fmla="*/ 2147483647 w 2839"/>
              <a:gd name="T11" fmla="*/ 2147483647 h 2282"/>
              <a:gd name="T12" fmla="*/ 2147483647 w 2839"/>
              <a:gd name="T13" fmla="*/ 2147483647 h 2282"/>
              <a:gd name="T14" fmla="*/ 0 w 2839"/>
              <a:gd name="T15" fmla="*/ 2147483647 h 2282"/>
              <a:gd name="T16" fmla="*/ 0 60000 65536"/>
              <a:gd name="T17" fmla="*/ 0 60000 65536"/>
              <a:gd name="T18" fmla="*/ 0 60000 65536"/>
              <a:gd name="T19" fmla="*/ 0 60000 65536"/>
              <a:gd name="T20" fmla="*/ 0 60000 65536"/>
              <a:gd name="T21" fmla="*/ 0 60000 65536"/>
              <a:gd name="T22" fmla="*/ 0 60000 65536"/>
              <a:gd name="T23" fmla="*/ 0 60000 65536"/>
              <a:gd name="T24" fmla="*/ 0 w 2839"/>
              <a:gd name="T25" fmla="*/ 0 h 2282"/>
              <a:gd name="T26" fmla="*/ 2839 w 2839"/>
              <a:gd name="T27" fmla="*/ 2282 h 22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9" h="2282">
                <a:moveTo>
                  <a:pt x="0" y="1957"/>
                </a:moveTo>
                <a:lnTo>
                  <a:pt x="336" y="0"/>
                </a:lnTo>
                <a:lnTo>
                  <a:pt x="1456" y="164"/>
                </a:lnTo>
                <a:lnTo>
                  <a:pt x="2839" y="306"/>
                </a:lnTo>
                <a:lnTo>
                  <a:pt x="2745" y="1295"/>
                </a:lnTo>
                <a:lnTo>
                  <a:pt x="2650" y="2282"/>
                </a:lnTo>
                <a:lnTo>
                  <a:pt x="761" y="2076"/>
                </a:lnTo>
                <a:lnTo>
                  <a:pt x="0" y="1957"/>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74" name="Freeform 16">
            <a:extLst>
              <a:ext uri="{FF2B5EF4-FFF2-40B4-BE49-F238E27FC236}">
                <a16:creationId xmlns:a16="http://schemas.microsoft.com/office/drawing/2014/main" id="{11EC4878-1D8A-1684-A62B-789A447DAFA6}"/>
              </a:ext>
            </a:extLst>
          </p:cNvPr>
          <p:cNvSpPr>
            <a:spLocks/>
          </p:cNvSpPr>
          <p:nvPr/>
        </p:nvSpPr>
        <p:spPr bwMode="auto">
          <a:xfrm>
            <a:off x="2697162" y="3470071"/>
            <a:ext cx="2238375" cy="2108200"/>
          </a:xfrm>
          <a:custGeom>
            <a:avLst/>
            <a:gdLst>
              <a:gd name="T0" fmla="*/ 0 w 5643"/>
              <a:gd name="T1" fmla="*/ 2147483647 h 5313"/>
              <a:gd name="T2" fmla="*/ 2147483647 w 5643"/>
              <a:gd name="T3" fmla="*/ 2147483647 h 5313"/>
              <a:gd name="T4" fmla="*/ 2147483647 w 5643"/>
              <a:gd name="T5" fmla="*/ 0 h 5313"/>
              <a:gd name="T6" fmla="*/ 2147483647 w 5643"/>
              <a:gd name="T7" fmla="*/ 2147483647 h 5313"/>
              <a:gd name="T8" fmla="*/ 2147483647 w 5643"/>
              <a:gd name="T9" fmla="*/ 2147483647 h 5313"/>
              <a:gd name="T10" fmla="*/ 2147483647 w 5643"/>
              <a:gd name="T11" fmla="*/ 2147483647 h 5313"/>
              <a:gd name="T12" fmla="*/ 2147483647 w 5643"/>
              <a:gd name="T13" fmla="*/ 2147483647 h 5313"/>
              <a:gd name="T14" fmla="*/ 2147483647 w 5643"/>
              <a:gd name="T15" fmla="*/ 2147483647 h 5313"/>
              <a:gd name="T16" fmla="*/ 2147483647 w 5643"/>
              <a:gd name="T17" fmla="*/ 2147483647 h 5313"/>
              <a:gd name="T18" fmla="*/ 2147483647 w 5643"/>
              <a:gd name="T19" fmla="*/ 2147483647 h 5313"/>
              <a:gd name="T20" fmla="*/ 2147483647 w 5643"/>
              <a:gd name="T21" fmla="*/ 2147483647 h 5313"/>
              <a:gd name="T22" fmla="*/ 2147483647 w 5643"/>
              <a:gd name="T23" fmla="*/ 2147483647 h 5313"/>
              <a:gd name="T24" fmla="*/ 2147483647 w 5643"/>
              <a:gd name="T25" fmla="*/ 2147483647 h 5313"/>
              <a:gd name="T26" fmla="*/ 2147483647 w 5643"/>
              <a:gd name="T27" fmla="*/ 2147483647 h 5313"/>
              <a:gd name="T28" fmla="*/ 2147483647 w 5643"/>
              <a:gd name="T29" fmla="*/ 2147483647 h 5313"/>
              <a:gd name="T30" fmla="*/ 2147483647 w 5643"/>
              <a:gd name="T31" fmla="*/ 2147483647 h 5313"/>
              <a:gd name="T32" fmla="*/ 2147483647 w 5643"/>
              <a:gd name="T33" fmla="*/ 2147483647 h 5313"/>
              <a:gd name="T34" fmla="*/ 2147483647 w 5643"/>
              <a:gd name="T35" fmla="*/ 2147483647 h 5313"/>
              <a:gd name="T36" fmla="*/ 2147483647 w 5643"/>
              <a:gd name="T37" fmla="*/ 2147483647 h 5313"/>
              <a:gd name="T38" fmla="*/ 2147483647 w 5643"/>
              <a:gd name="T39" fmla="*/ 2147483647 h 5313"/>
              <a:gd name="T40" fmla="*/ 2147483647 w 5643"/>
              <a:gd name="T41" fmla="*/ 2147483647 h 5313"/>
              <a:gd name="T42" fmla="*/ 2147483647 w 5643"/>
              <a:gd name="T43" fmla="*/ 2147483647 h 5313"/>
              <a:gd name="T44" fmla="*/ 2147483647 w 5643"/>
              <a:gd name="T45" fmla="*/ 2147483647 h 5313"/>
              <a:gd name="T46" fmla="*/ 2147483647 w 5643"/>
              <a:gd name="T47" fmla="*/ 2147483647 h 5313"/>
              <a:gd name="T48" fmla="*/ 2147483647 w 5643"/>
              <a:gd name="T49" fmla="*/ 2147483647 h 5313"/>
              <a:gd name="T50" fmla="*/ 2147483647 w 5643"/>
              <a:gd name="T51" fmla="*/ 2147483647 h 5313"/>
              <a:gd name="T52" fmla="*/ 2147483647 w 5643"/>
              <a:gd name="T53" fmla="*/ 2147483647 h 5313"/>
              <a:gd name="T54" fmla="*/ 2147483647 w 5643"/>
              <a:gd name="T55" fmla="*/ 2147483647 h 5313"/>
              <a:gd name="T56" fmla="*/ 2147483647 w 5643"/>
              <a:gd name="T57" fmla="*/ 2147483647 h 5313"/>
              <a:gd name="T58" fmla="*/ 2147483647 w 5643"/>
              <a:gd name="T59" fmla="*/ 2147483647 h 5313"/>
              <a:gd name="T60" fmla="*/ 2147483647 w 5643"/>
              <a:gd name="T61" fmla="*/ 2147483647 h 5313"/>
              <a:gd name="T62" fmla="*/ 2147483647 w 5643"/>
              <a:gd name="T63" fmla="*/ 2147483647 h 5313"/>
              <a:gd name="T64" fmla="*/ 2147483647 w 5643"/>
              <a:gd name="T65" fmla="*/ 2147483647 h 5313"/>
              <a:gd name="T66" fmla="*/ 2147483647 w 5643"/>
              <a:gd name="T67" fmla="*/ 2147483647 h 5313"/>
              <a:gd name="T68" fmla="*/ 2147483647 w 5643"/>
              <a:gd name="T69" fmla="*/ 2147483647 h 5313"/>
              <a:gd name="T70" fmla="*/ 2147483647 w 5643"/>
              <a:gd name="T71" fmla="*/ 2147483647 h 5313"/>
              <a:gd name="T72" fmla="*/ 2147483647 w 5643"/>
              <a:gd name="T73" fmla="*/ 2147483647 h 5313"/>
              <a:gd name="T74" fmla="*/ 2147483647 w 5643"/>
              <a:gd name="T75" fmla="*/ 2147483647 h 5313"/>
              <a:gd name="T76" fmla="*/ 2147483647 w 5643"/>
              <a:gd name="T77" fmla="*/ 2147483647 h 5313"/>
              <a:gd name="T78" fmla="*/ 2147483647 w 5643"/>
              <a:gd name="T79" fmla="*/ 2147483647 h 5313"/>
              <a:gd name="T80" fmla="*/ 2147483647 w 5643"/>
              <a:gd name="T81" fmla="*/ 2147483647 h 5313"/>
              <a:gd name="T82" fmla="*/ 2147483647 w 5643"/>
              <a:gd name="T83" fmla="*/ 2147483647 h 5313"/>
              <a:gd name="T84" fmla="*/ 2147483647 w 5643"/>
              <a:gd name="T85" fmla="*/ 2147483647 h 5313"/>
              <a:gd name="T86" fmla="*/ 2147483647 w 5643"/>
              <a:gd name="T87" fmla="*/ 2147483647 h 5313"/>
              <a:gd name="T88" fmla="*/ 2147483647 w 5643"/>
              <a:gd name="T89" fmla="*/ 2147483647 h 5313"/>
              <a:gd name="T90" fmla="*/ 2147483647 w 5643"/>
              <a:gd name="T91" fmla="*/ 2147483647 h 5313"/>
              <a:gd name="T92" fmla="*/ 2147483647 w 5643"/>
              <a:gd name="T93" fmla="*/ 2147483647 h 5313"/>
              <a:gd name="T94" fmla="*/ 2147483647 w 5643"/>
              <a:gd name="T95" fmla="*/ 2147483647 h 5313"/>
              <a:gd name="T96" fmla="*/ 2147483647 w 5643"/>
              <a:gd name="T97" fmla="*/ 2147483647 h 5313"/>
              <a:gd name="T98" fmla="*/ 2147483647 w 5643"/>
              <a:gd name="T99" fmla="*/ 2147483647 h 5313"/>
              <a:gd name="T100" fmla="*/ 0 w 5643"/>
              <a:gd name="T101" fmla="*/ 2147483647 h 531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3"/>
              <a:gd name="T154" fmla="*/ 0 h 5313"/>
              <a:gd name="T155" fmla="*/ 5643 w 5643"/>
              <a:gd name="T156" fmla="*/ 5313 h 531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3" h="5313">
                <a:moveTo>
                  <a:pt x="0" y="2075"/>
                </a:moveTo>
                <a:lnTo>
                  <a:pt x="1535" y="2219"/>
                </a:lnTo>
                <a:lnTo>
                  <a:pt x="1745" y="0"/>
                </a:lnTo>
                <a:lnTo>
                  <a:pt x="2966" y="71"/>
                </a:lnTo>
                <a:lnTo>
                  <a:pt x="2926" y="1027"/>
                </a:lnTo>
                <a:lnTo>
                  <a:pt x="3044" y="1124"/>
                </a:lnTo>
                <a:lnTo>
                  <a:pt x="3160" y="1127"/>
                </a:lnTo>
                <a:lnTo>
                  <a:pt x="3251" y="1213"/>
                </a:lnTo>
                <a:lnTo>
                  <a:pt x="3433" y="1260"/>
                </a:lnTo>
                <a:lnTo>
                  <a:pt x="3801" y="1418"/>
                </a:lnTo>
                <a:lnTo>
                  <a:pt x="3869" y="1350"/>
                </a:lnTo>
                <a:lnTo>
                  <a:pt x="4104" y="1486"/>
                </a:lnTo>
                <a:lnTo>
                  <a:pt x="4422" y="1483"/>
                </a:lnTo>
                <a:lnTo>
                  <a:pt x="4640" y="1415"/>
                </a:lnTo>
                <a:lnTo>
                  <a:pt x="4939" y="1364"/>
                </a:lnTo>
                <a:lnTo>
                  <a:pt x="5216" y="1511"/>
                </a:lnTo>
                <a:lnTo>
                  <a:pt x="5259" y="1561"/>
                </a:lnTo>
                <a:lnTo>
                  <a:pt x="5402" y="1558"/>
                </a:lnTo>
                <a:lnTo>
                  <a:pt x="5435" y="2347"/>
                </a:lnTo>
                <a:lnTo>
                  <a:pt x="5643" y="2727"/>
                </a:lnTo>
                <a:lnTo>
                  <a:pt x="5566" y="3033"/>
                </a:lnTo>
                <a:lnTo>
                  <a:pt x="5581" y="3286"/>
                </a:lnTo>
                <a:lnTo>
                  <a:pt x="5486" y="3411"/>
                </a:lnTo>
                <a:lnTo>
                  <a:pt x="5524" y="3451"/>
                </a:lnTo>
                <a:lnTo>
                  <a:pt x="5296" y="3523"/>
                </a:lnTo>
                <a:lnTo>
                  <a:pt x="5108" y="3543"/>
                </a:lnTo>
                <a:lnTo>
                  <a:pt x="5146" y="3407"/>
                </a:lnTo>
                <a:lnTo>
                  <a:pt x="5045" y="3484"/>
                </a:lnTo>
                <a:lnTo>
                  <a:pt x="5052" y="3644"/>
                </a:lnTo>
                <a:lnTo>
                  <a:pt x="4927" y="3802"/>
                </a:lnTo>
                <a:lnTo>
                  <a:pt x="4262" y="4141"/>
                </a:lnTo>
                <a:lnTo>
                  <a:pt x="4048" y="4358"/>
                </a:lnTo>
                <a:lnTo>
                  <a:pt x="3852" y="4824"/>
                </a:lnTo>
                <a:lnTo>
                  <a:pt x="4018" y="5308"/>
                </a:lnTo>
                <a:lnTo>
                  <a:pt x="3857" y="5313"/>
                </a:lnTo>
                <a:lnTo>
                  <a:pt x="3139" y="5061"/>
                </a:lnTo>
                <a:lnTo>
                  <a:pt x="3062" y="4845"/>
                </a:lnTo>
                <a:lnTo>
                  <a:pt x="2985" y="4753"/>
                </a:lnTo>
                <a:lnTo>
                  <a:pt x="2957" y="4479"/>
                </a:lnTo>
                <a:lnTo>
                  <a:pt x="2821" y="4375"/>
                </a:lnTo>
                <a:lnTo>
                  <a:pt x="2432" y="3636"/>
                </a:lnTo>
                <a:lnTo>
                  <a:pt x="2246" y="3497"/>
                </a:lnTo>
                <a:lnTo>
                  <a:pt x="2188" y="3378"/>
                </a:lnTo>
                <a:lnTo>
                  <a:pt x="1621" y="3345"/>
                </a:lnTo>
                <a:lnTo>
                  <a:pt x="1315" y="3698"/>
                </a:lnTo>
                <a:lnTo>
                  <a:pt x="802" y="3333"/>
                </a:lnTo>
                <a:lnTo>
                  <a:pt x="652" y="2828"/>
                </a:lnTo>
                <a:lnTo>
                  <a:pt x="157" y="2356"/>
                </a:lnTo>
                <a:lnTo>
                  <a:pt x="100" y="2208"/>
                </a:lnTo>
                <a:lnTo>
                  <a:pt x="33" y="2184"/>
                </a:lnTo>
                <a:lnTo>
                  <a:pt x="0" y="2075"/>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75" name="Freeform 17">
            <a:extLst>
              <a:ext uri="{FF2B5EF4-FFF2-40B4-BE49-F238E27FC236}">
                <a16:creationId xmlns:a16="http://schemas.microsoft.com/office/drawing/2014/main" id="{20B98109-1E85-9372-9546-ADEAEC07CE6B}"/>
              </a:ext>
            </a:extLst>
          </p:cNvPr>
          <p:cNvSpPr>
            <a:spLocks/>
          </p:cNvSpPr>
          <p:nvPr/>
        </p:nvSpPr>
        <p:spPr bwMode="auto">
          <a:xfrm>
            <a:off x="3375025" y="1033259"/>
            <a:ext cx="1054100" cy="644525"/>
          </a:xfrm>
          <a:custGeom>
            <a:avLst/>
            <a:gdLst>
              <a:gd name="T0" fmla="*/ 2147483647 w 2657"/>
              <a:gd name="T1" fmla="*/ 0 h 1624"/>
              <a:gd name="T2" fmla="*/ 2147483647 w 2657"/>
              <a:gd name="T3" fmla="*/ 2147483647 h 1624"/>
              <a:gd name="T4" fmla="*/ 2147483647 w 2657"/>
              <a:gd name="T5" fmla="*/ 2147483647 h 1624"/>
              <a:gd name="T6" fmla="*/ 2147483647 w 2657"/>
              <a:gd name="T7" fmla="*/ 2147483647 h 1624"/>
              <a:gd name="T8" fmla="*/ 2147483647 w 2657"/>
              <a:gd name="T9" fmla="*/ 2147483647 h 1624"/>
              <a:gd name="T10" fmla="*/ 2147483647 w 2657"/>
              <a:gd name="T11" fmla="*/ 2147483647 h 1624"/>
              <a:gd name="T12" fmla="*/ 2147483647 w 2657"/>
              <a:gd name="T13" fmla="*/ 2147483647 h 1624"/>
              <a:gd name="T14" fmla="*/ 0 w 2657"/>
              <a:gd name="T15" fmla="*/ 2147483647 h 1624"/>
              <a:gd name="T16" fmla="*/ 2147483647 w 2657"/>
              <a:gd name="T17" fmla="*/ 0 h 1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7"/>
              <a:gd name="T28" fmla="*/ 0 h 1624"/>
              <a:gd name="T29" fmla="*/ 2657 w 2657"/>
              <a:gd name="T30" fmla="*/ 1624 h 1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7" h="1624">
                <a:moveTo>
                  <a:pt x="138" y="0"/>
                </a:moveTo>
                <a:lnTo>
                  <a:pt x="2451" y="117"/>
                </a:lnTo>
                <a:lnTo>
                  <a:pt x="2466" y="529"/>
                </a:lnTo>
                <a:lnTo>
                  <a:pt x="2570" y="858"/>
                </a:lnTo>
                <a:lnTo>
                  <a:pt x="2584" y="1283"/>
                </a:lnTo>
                <a:lnTo>
                  <a:pt x="2657" y="1624"/>
                </a:lnTo>
                <a:lnTo>
                  <a:pt x="1255" y="1581"/>
                </a:lnTo>
                <a:lnTo>
                  <a:pt x="0" y="1492"/>
                </a:lnTo>
                <a:lnTo>
                  <a:pt x="138" y="0"/>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76" name="Freeform 18">
            <a:extLst>
              <a:ext uri="{FF2B5EF4-FFF2-40B4-BE49-F238E27FC236}">
                <a16:creationId xmlns:a16="http://schemas.microsoft.com/office/drawing/2014/main" id="{59CBB608-B34F-CBFA-9E92-D8A58F0FF015}"/>
              </a:ext>
            </a:extLst>
          </p:cNvPr>
          <p:cNvSpPr>
            <a:spLocks/>
          </p:cNvSpPr>
          <p:nvPr/>
        </p:nvSpPr>
        <p:spPr bwMode="auto">
          <a:xfrm>
            <a:off x="3319462" y="1625396"/>
            <a:ext cx="1125538" cy="735013"/>
          </a:xfrm>
          <a:custGeom>
            <a:avLst/>
            <a:gdLst>
              <a:gd name="T0" fmla="*/ 2147483647 w 2836"/>
              <a:gd name="T1" fmla="*/ 0 h 1850"/>
              <a:gd name="T2" fmla="*/ 2147483647 w 2836"/>
              <a:gd name="T3" fmla="*/ 2147483647 h 1850"/>
              <a:gd name="T4" fmla="*/ 2147483647 w 2836"/>
              <a:gd name="T5" fmla="*/ 2147483647 h 1850"/>
              <a:gd name="T6" fmla="*/ 2147483647 w 2836"/>
              <a:gd name="T7" fmla="*/ 2147483647 h 1850"/>
              <a:gd name="T8" fmla="*/ 2147483647 w 2836"/>
              <a:gd name="T9" fmla="*/ 2147483647 h 1850"/>
              <a:gd name="T10" fmla="*/ 2147483647 w 2836"/>
              <a:gd name="T11" fmla="*/ 2147483647 h 1850"/>
              <a:gd name="T12" fmla="*/ 2147483647 w 2836"/>
              <a:gd name="T13" fmla="*/ 2147483647 h 1850"/>
              <a:gd name="T14" fmla="*/ 2147483647 w 2836"/>
              <a:gd name="T15" fmla="*/ 2147483647 h 1850"/>
              <a:gd name="T16" fmla="*/ 2147483647 w 2836"/>
              <a:gd name="T17" fmla="*/ 2147483647 h 1850"/>
              <a:gd name="T18" fmla="*/ 2147483647 w 2836"/>
              <a:gd name="T19" fmla="*/ 2147483647 h 1850"/>
              <a:gd name="T20" fmla="*/ 2147483647 w 2836"/>
              <a:gd name="T21" fmla="*/ 2147483647 h 1850"/>
              <a:gd name="T22" fmla="*/ 2147483647 w 2836"/>
              <a:gd name="T23" fmla="*/ 2147483647 h 1850"/>
              <a:gd name="T24" fmla="*/ 2147483647 w 2836"/>
              <a:gd name="T25" fmla="*/ 2147483647 h 1850"/>
              <a:gd name="T26" fmla="*/ 2147483647 w 2836"/>
              <a:gd name="T27" fmla="*/ 2147483647 h 1850"/>
              <a:gd name="T28" fmla="*/ 2147483647 w 2836"/>
              <a:gd name="T29" fmla="*/ 2147483647 h 1850"/>
              <a:gd name="T30" fmla="*/ 2147483647 w 2836"/>
              <a:gd name="T31" fmla="*/ 2147483647 h 1850"/>
              <a:gd name="T32" fmla="*/ 0 w 2836"/>
              <a:gd name="T33" fmla="*/ 2147483647 h 1850"/>
              <a:gd name="T34" fmla="*/ 2147483647 w 2836"/>
              <a:gd name="T35" fmla="*/ 0 h 18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36"/>
              <a:gd name="T55" fmla="*/ 0 h 1850"/>
              <a:gd name="T56" fmla="*/ 2836 w 2836"/>
              <a:gd name="T57" fmla="*/ 1850 h 18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36" h="1850">
                <a:moveTo>
                  <a:pt x="139" y="0"/>
                </a:moveTo>
                <a:lnTo>
                  <a:pt x="1394" y="89"/>
                </a:lnTo>
                <a:lnTo>
                  <a:pt x="2796" y="132"/>
                </a:lnTo>
                <a:lnTo>
                  <a:pt x="2700" y="308"/>
                </a:lnTo>
                <a:lnTo>
                  <a:pt x="2836" y="438"/>
                </a:lnTo>
                <a:lnTo>
                  <a:pt x="2828" y="1345"/>
                </a:lnTo>
                <a:lnTo>
                  <a:pt x="2772" y="1341"/>
                </a:lnTo>
                <a:lnTo>
                  <a:pt x="2777" y="1458"/>
                </a:lnTo>
                <a:lnTo>
                  <a:pt x="2824" y="1547"/>
                </a:lnTo>
                <a:lnTo>
                  <a:pt x="2793" y="1636"/>
                </a:lnTo>
                <a:lnTo>
                  <a:pt x="2822" y="1850"/>
                </a:lnTo>
                <a:lnTo>
                  <a:pt x="2759" y="1827"/>
                </a:lnTo>
                <a:lnTo>
                  <a:pt x="2685" y="1745"/>
                </a:lnTo>
                <a:lnTo>
                  <a:pt x="2436" y="1665"/>
                </a:lnTo>
                <a:lnTo>
                  <a:pt x="2192" y="1674"/>
                </a:lnTo>
                <a:lnTo>
                  <a:pt x="2053" y="1570"/>
                </a:lnTo>
                <a:lnTo>
                  <a:pt x="0" y="1451"/>
                </a:lnTo>
                <a:lnTo>
                  <a:pt x="139" y="0"/>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77" name="Freeform 19">
            <a:extLst>
              <a:ext uri="{FF2B5EF4-FFF2-40B4-BE49-F238E27FC236}">
                <a16:creationId xmlns:a16="http://schemas.microsoft.com/office/drawing/2014/main" id="{3ADE64F2-1A67-8F4C-16B8-5EBFAB3A6204}"/>
              </a:ext>
            </a:extLst>
          </p:cNvPr>
          <p:cNvSpPr>
            <a:spLocks/>
          </p:cNvSpPr>
          <p:nvPr/>
        </p:nvSpPr>
        <p:spPr bwMode="auto">
          <a:xfrm>
            <a:off x="3281362" y="2201659"/>
            <a:ext cx="1322388" cy="644525"/>
          </a:xfrm>
          <a:custGeom>
            <a:avLst/>
            <a:gdLst>
              <a:gd name="T0" fmla="*/ 2147483647 w 3330"/>
              <a:gd name="T1" fmla="*/ 0 h 1624"/>
              <a:gd name="T2" fmla="*/ 2147483647 w 3330"/>
              <a:gd name="T3" fmla="*/ 2147483647 h 1624"/>
              <a:gd name="T4" fmla="*/ 2147483647 w 3330"/>
              <a:gd name="T5" fmla="*/ 2147483647 h 1624"/>
              <a:gd name="T6" fmla="*/ 2147483647 w 3330"/>
              <a:gd name="T7" fmla="*/ 2147483647 h 1624"/>
              <a:gd name="T8" fmla="*/ 2147483647 w 3330"/>
              <a:gd name="T9" fmla="*/ 2147483647 h 1624"/>
              <a:gd name="T10" fmla="*/ 2147483647 w 3330"/>
              <a:gd name="T11" fmla="*/ 2147483647 h 1624"/>
              <a:gd name="T12" fmla="*/ 2147483647 w 3330"/>
              <a:gd name="T13" fmla="*/ 2147483647 h 1624"/>
              <a:gd name="T14" fmla="*/ 2147483647 w 3330"/>
              <a:gd name="T15" fmla="*/ 2147483647 h 1624"/>
              <a:gd name="T16" fmla="*/ 2147483647 w 3330"/>
              <a:gd name="T17" fmla="*/ 2147483647 h 1624"/>
              <a:gd name="T18" fmla="*/ 2147483647 w 3330"/>
              <a:gd name="T19" fmla="*/ 2147483647 h 1624"/>
              <a:gd name="T20" fmla="*/ 2147483647 w 3330"/>
              <a:gd name="T21" fmla="*/ 2147483647 h 1624"/>
              <a:gd name="T22" fmla="*/ 2147483647 w 3330"/>
              <a:gd name="T23" fmla="*/ 2147483647 h 1624"/>
              <a:gd name="T24" fmla="*/ 2147483647 w 3330"/>
              <a:gd name="T25" fmla="*/ 2147483647 h 1624"/>
              <a:gd name="T26" fmla="*/ 2147483647 w 3330"/>
              <a:gd name="T27" fmla="*/ 2147483647 h 1624"/>
              <a:gd name="T28" fmla="*/ 2147483647 w 3330"/>
              <a:gd name="T29" fmla="*/ 2147483647 h 1624"/>
              <a:gd name="T30" fmla="*/ 2147483647 w 3330"/>
              <a:gd name="T31" fmla="*/ 2147483647 h 1624"/>
              <a:gd name="T32" fmla="*/ 2147483647 w 3330"/>
              <a:gd name="T33" fmla="*/ 2147483647 h 1624"/>
              <a:gd name="T34" fmla="*/ 0 w 3330"/>
              <a:gd name="T35" fmla="*/ 2147483647 h 1624"/>
              <a:gd name="T36" fmla="*/ 2147483647 w 3330"/>
              <a:gd name="T37" fmla="*/ 0 h 16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30"/>
              <a:gd name="T58" fmla="*/ 0 h 1624"/>
              <a:gd name="T59" fmla="*/ 3330 w 3330"/>
              <a:gd name="T60" fmla="*/ 1624 h 16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30" h="1624">
                <a:moveTo>
                  <a:pt x="95" y="0"/>
                </a:moveTo>
                <a:lnTo>
                  <a:pt x="2148" y="119"/>
                </a:lnTo>
                <a:lnTo>
                  <a:pt x="2287" y="223"/>
                </a:lnTo>
                <a:lnTo>
                  <a:pt x="2531" y="214"/>
                </a:lnTo>
                <a:lnTo>
                  <a:pt x="2780" y="294"/>
                </a:lnTo>
                <a:lnTo>
                  <a:pt x="2854" y="376"/>
                </a:lnTo>
                <a:lnTo>
                  <a:pt x="2917" y="399"/>
                </a:lnTo>
                <a:lnTo>
                  <a:pt x="3030" y="707"/>
                </a:lnTo>
                <a:lnTo>
                  <a:pt x="3032" y="802"/>
                </a:lnTo>
                <a:lnTo>
                  <a:pt x="3107" y="945"/>
                </a:lnTo>
                <a:lnTo>
                  <a:pt x="3143" y="1179"/>
                </a:lnTo>
                <a:lnTo>
                  <a:pt x="3124" y="1250"/>
                </a:lnTo>
                <a:lnTo>
                  <a:pt x="3169" y="1328"/>
                </a:lnTo>
                <a:lnTo>
                  <a:pt x="3330" y="1624"/>
                </a:lnTo>
                <a:lnTo>
                  <a:pt x="1847" y="1606"/>
                </a:lnTo>
                <a:lnTo>
                  <a:pt x="730" y="1541"/>
                </a:lnTo>
                <a:lnTo>
                  <a:pt x="763" y="1051"/>
                </a:lnTo>
                <a:lnTo>
                  <a:pt x="0" y="987"/>
                </a:lnTo>
                <a:lnTo>
                  <a:pt x="95" y="0"/>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78" name="Freeform 20">
            <a:extLst>
              <a:ext uri="{FF2B5EF4-FFF2-40B4-BE49-F238E27FC236}">
                <a16:creationId xmlns:a16="http://schemas.microsoft.com/office/drawing/2014/main" id="{1B301E81-5F22-BB82-5185-DDEEC29108B0}"/>
              </a:ext>
            </a:extLst>
          </p:cNvPr>
          <p:cNvSpPr>
            <a:spLocks/>
          </p:cNvSpPr>
          <p:nvPr/>
        </p:nvSpPr>
        <p:spPr bwMode="auto">
          <a:xfrm>
            <a:off x="3530600" y="2812846"/>
            <a:ext cx="1190625" cy="625475"/>
          </a:xfrm>
          <a:custGeom>
            <a:avLst/>
            <a:gdLst>
              <a:gd name="T0" fmla="*/ 2147483647 w 3001"/>
              <a:gd name="T1" fmla="*/ 0 h 1573"/>
              <a:gd name="T2" fmla="*/ 2147483647 w 3001"/>
              <a:gd name="T3" fmla="*/ 2147483647 h 1573"/>
              <a:gd name="T4" fmla="*/ 2147483647 w 3001"/>
              <a:gd name="T5" fmla="*/ 2147483647 h 1573"/>
              <a:gd name="T6" fmla="*/ 2147483647 w 3001"/>
              <a:gd name="T7" fmla="*/ 2147483647 h 1573"/>
              <a:gd name="T8" fmla="*/ 2147483647 w 3001"/>
              <a:gd name="T9" fmla="*/ 2147483647 h 1573"/>
              <a:gd name="T10" fmla="*/ 2147483647 w 3001"/>
              <a:gd name="T11" fmla="*/ 2147483647 h 1573"/>
              <a:gd name="T12" fmla="*/ 2147483647 w 3001"/>
              <a:gd name="T13" fmla="*/ 2147483647 h 1573"/>
              <a:gd name="T14" fmla="*/ 2147483647 w 3001"/>
              <a:gd name="T15" fmla="*/ 2147483647 h 1573"/>
              <a:gd name="T16" fmla="*/ 2147483647 w 3001"/>
              <a:gd name="T17" fmla="*/ 2147483647 h 1573"/>
              <a:gd name="T18" fmla="*/ 2147483647 w 3001"/>
              <a:gd name="T19" fmla="*/ 2147483647 h 1573"/>
              <a:gd name="T20" fmla="*/ 2147483647 w 3001"/>
              <a:gd name="T21" fmla="*/ 2147483647 h 1573"/>
              <a:gd name="T22" fmla="*/ 2147483647 w 3001"/>
              <a:gd name="T23" fmla="*/ 2147483647 h 1573"/>
              <a:gd name="T24" fmla="*/ 0 w 3001"/>
              <a:gd name="T25" fmla="*/ 2147483647 h 1573"/>
              <a:gd name="T26" fmla="*/ 2147483647 w 3001"/>
              <a:gd name="T27" fmla="*/ 0 h 15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01"/>
              <a:gd name="T43" fmla="*/ 0 h 1573"/>
              <a:gd name="T44" fmla="*/ 3001 w 3001"/>
              <a:gd name="T45" fmla="*/ 1573 h 15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01" h="1573">
                <a:moveTo>
                  <a:pt x="104" y="0"/>
                </a:moveTo>
                <a:lnTo>
                  <a:pt x="1221" y="65"/>
                </a:lnTo>
                <a:lnTo>
                  <a:pt x="2704" y="83"/>
                </a:lnTo>
                <a:lnTo>
                  <a:pt x="2787" y="149"/>
                </a:lnTo>
                <a:lnTo>
                  <a:pt x="2834" y="134"/>
                </a:lnTo>
                <a:lnTo>
                  <a:pt x="2885" y="213"/>
                </a:lnTo>
                <a:lnTo>
                  <a:pt x="2841" y="213"/>
                </a:lnTo>
                <a:lnTo>
                  <a:pt x="2792" y="315"/>
                </a:lnTo>
                <a:lnTo>
                  <a:pt x="2912" y="483"/>
                </a:lnTo>
                <a:lnTo>
                  <a:pt x="3001" y="508"/>
                </a:lnTo>
                <a:lnTo>
                  <a:pt x="2989" y="1568"/>
                </a:lnTo>
                <a:lnTo>
                  <a:pt x="1712" y="1573"/>
                </a:lnTo>
                <a:lnTo>
                  <a:pt x="0" y="1496"/>
                </a:lnTo>
                <a:lnTo>
                  <a:pt x="104" y="0"/>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79" name="Freeform 21">
            <a:extLst>
              <a:ext uri="{FF2B5EF4-FFF2-40B4-BE49-F238E27FC236}">
                <a16:creationId xmlns:a16="http://schemas.microsoft.com/office/drawing/2014/main" id="{A6D96022-ABD3-4281-502E-CEF5E99C5F00}"/>
              </a:ext>
            </a:extLst>
          </p:cNvPr>
          <p:cNvSpPr>
            <a:spLocks/>
          </p:cNvSpPr>
          <p:nvPr/>
        </p:nvSpPr>
        <p:spPr bwMode="auto">
          <a:xfrm>
            <a:off x="3368675" y="3395459"/>
            <a:ext cx="1384300" cy="703262"/>
          </a:xfrm>
          <a:custGeom>
            <a:avLst/>
            <a:gdLst>
              <a:gd name="T0" fmla="*/ 2147483647 w 3488"/>
              <a:gd name="T1" fmla="*/ 0 h 1770"/>
              <a:gd name="T2" fmla="*/ 2147483647 w 3488"/>
              <a:gd name="T3" fmla="*/ 2147483647 h 1770"/>
              <a:gd name="T4" fmla="*/ 2147483647 w 3488"/>
              <a:gd name="T5" fmla="*/ 2147483647 h 1770"/>
              <a:gd name="T6" fmla="*/ 2147483647 w 3488"/>
              <a:gd name="T7" fmla="*/ 2147483647 h 1770"/>
              <a:gd name="T8" fmla="*/ 2147483647 w 3488"/>
              <a:gd name="T9" fmla="*/ 2147483647 h 1770"/>
              <a:gd name="T10" fmla="*/ 2147483647 w 3488"/>
              <a:gd name="T11" fmla="*/ 2147483647 h 1770"/>
              <a:gd name="T12" fmla="*/ 2147483647 w 3488"/>
              <a:gd name="T13" fmla="*/ 2147483647 h 1770"/>
              <a:gd name="T14" fmla="*/ 2147483647 w 3488"/>
              <a:gd name="T15" fmla="*/ 2147483647 h 1770"/>
              <a:gd name="T16" fmla="*/ 2147483647 w 3488"/>
              <a:gd name="T17" fmla="*/ 2147483647 h 1770"/>
              <a:gd name="T18" fmla="*/ 2147483647 w 3488"/>
              <a:gd name="T19" fmla="*/ 2147483647 h 1770"/>
              <a:gd name="T20" fmla="*/ 2147483647 w 3488"/>
              <a:gd name="T21" fmla="*/ 2147483647 h 1770"/>
              <a:gd name="T22" fmla="*/ 2147483647 w 3488"/>
              <a:gd name="T23" fmla="*/ 2147483647 h 1770"/>
              <a:gd name="T24" fmla="*/ 2147483647 w 3488"/>
              <a:gd name="T25" fmla="*/ 2147483647 h 1770"/>
              <a:gd name="T26" fmla="*/ 2147483647 w 3488"/>
              <a:gd name="T27" fmla="*/ 2147483647 h 1770"/>
              <a:gd name="T28" fmla="*/ 2147483647 w 3488"/>
              <a:gd name="T29" fmla="*/ 2147483647 h 1770"/>
              <a:gd name="T30" fmla="*/ 2147483647 w 3488"/>
              <a:gd name="T31" fmla="*/ 2147483647 h 1770"/>
              <a:gd name="T32" fmla="*/ 2147483647 w 3488"/>
              <a:gd name="T33" fmla="*/ 2147483647 h 1770"/>
              <a:gd name="T34" fmla="*/ 2147483647 w 3488"/>
              <a:gd name="T35" fmla="*/ 2147483647 h 1770"/>
              <a:gd name="T36" fmla="*/ 2147483647 w 3488"/>
              <a:gd name="T37" fmla="*/ 2147483647 h 1770"/>
              <a:gd name="T38" fmla="*/ 0 w 3488"/>
              <a:gd name="T39" fmla="*/ 2147483647 h 1770"/>
              <a:gd name="T40" fmla="*/ 2147483647 w 3488"/>
              <a:gd name="T41" fmla="*/ 0 h 17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88"/>
              <a:gd name="T64" fmla="*/ 0 h 1770"/>
              <a:gd name="T65" fmla="*/ 3488 w 3488"/>
              <a:gd name="T66" fmla="*/ 1770 h 17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88" h="1770">
                <a:moveTo>
                  <a:pt x="24" y="0"/>
                </a:moveTo>
                <a:lnTo>
                  <a:pt x="407" y="29"/>
                </a:lnTo>
                <a:lnTo>
                  <a:pt x="2119" y="106"/>
                </a:lnTo>
                <a:lnTo>
                  <a:pt x="3396" y="101"/>
                </a:lnTo>
                <a:lnTo>
                  <a:pt x="3405" y="358"/>
                </a:lnTo>
                <a:lnTo>
                  <a:pt x="3488" y="911"/>
                </a:lnTo>
                <a:lnTo>
                  <a:pt x="3471" y="1770"/>
                </a:lnTo>
                <a:lnTo>
                  <a:pt x="3194" y="1623"/>
                </a:lnTo>
                <a:lnTo>
                  <a:pt x="2895" y="1674"/>
                </a:lnTo>
                <a:lnTo>
                  <a:pt x="2677" y="1742"/>
                </a:lnTo>
                <a:lnTo>
                  <a:pt x="2359" y="1745"/>
                </a:lnTo>
                <a:lnTo>
                  <a:pt x="2124" y="1609"/>
                </a:lnTo>
                <a:lnTo>
                  <a:pt x="2056" y="1677"/>
                </a:lnTo>
                <a:lnTo>
                  <a:pt x="1688" y="1519"/>
                </a:lnTo>
                <a:lnTo>
                  <a:pt x="1506" y="1472"/>
                </a:lnTo>
                <a:lnTo>
                  <a:pt x="1415" y="1387"/>
                </a:lnTo>
                <a:lnTo>
                  <a:pt x="1299" y="1383"/>
                </a:lnTo>
                <a:lnTo>
                  <a:pt x="1181" y="1286"/>
                </a:lnTo>
                <a:lnTo>
                  <a:pt x="1221" y="330"/>
                </a:lnTo>
                <a:lnTo>
                  <a:pt x="0" y="259"/>
                </a:lnTo>
                <a:lnTo>
                  <a:pt x="24" y="0"/>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80" name="Freeform 22">
            <a:extLst>
              <a:ext uri="{FF2B5EF4-FFF2-40B4-BE49-F238E27FC236}">
                <a16:creationId xmlns:a16="http://schemas.microsoft.com/office/drawing/2014/main" id="{A20E28AC-C3CC-22F2-0F6A-95DD469011D7}"/>
              </a:ext>
            </a:extLst>
          </p:cNvPr>
          <p:cNvSpPr>
            <a:spLocks/>
          </p:cNvSpPr>
          <p:nvPr/>
        </p:nvSpPr>
        <p:spPr bwMode="auto">
          <a:xfrm>
            <a:off x="4346575" y="1028496"/>
            <a:ext cx="1044575" cy="1130300"/>
          </a:xfrm>
          <a:custGeom>
            <a:avLst/>
            <a:gdLst>
              <a:gd name="T0" fmla="*/ 2147483647 w 2629"/>
              <a:gd name="T1" fmla="*/ 2147483647 h 2851"/>
              <a:gd name="T2" fmla="*/ 2147483647 w 2629"/>
              <a:gd name="T3" fmla="*/ 2147483647 h 2851"/>
              <a:gd name="T4" fmla="*/ 2147483647 w 2629"/>
              <a:gd name="T5" fmla="*/ 2147483647 h 2851"/>
              <a:gd name="T6" fmla="*/ 2147483647 w 2629"/>
              <a:gd name="T7" fmla="*/ 2147483647 h 2851"/>
              <a:gd name="T8" fmla="*/ 2147483647 w 2629"/>
              <a:gd name="T9" fmla="*/ 2147483647 h 2851"/>
              <a:gd name="T10" fmla="*/ 2147483647 w 2629"/>
              <a:gd name="T11" fmla="*/ 2147483647 h 2851"/>
              <a:gd name="T12" fmla="*/ 2147483647 w 2629"/>
              <a:gd name="T13" fmla="*/ 2147483647 h 2851"/>
              <a:gd name="T14" fmla="*/ 2147483647 w 2629"/>
              <a:gd name="T15" fmla="*/ 2147483647 h 2851"/>
              <a:gd name="T16" fmla="*/ 2147483647 w 2629"/>
              <a:gd name="T17" fmla="*/ 2147483647 h 2851"/>
              <a:gd name="T18" fmla="*/ 2147483647 w 2629"/>
              <a:gd name="T19" fmla="*/ 2147483647 h 2851"/>
              <a:gd name="T20" fmla="*/ 2147483647 w 2629"/>
              <a:gd name="T21" fmla="*/ 2147483647 h 2851"/>
              <a:gd name="T22" fmla="*/ 2147483647 w 2629"/>
              <a:gd name="T23" fmla="*/ 2147483647 h 2851"/>
              <a:gd name="T24" fmla="*/ 2147483647 w 2629"/>
              <a:gd name="T25" fmla="*/ 2147483647 h 2851"/>
              <a:gd name="T26" fmla="*/ 2147483647 w 2629"/>
              <a:gd name="T27" fmla="*/ 2147483647 h 2851"/>
              <a:gd name="T28" fmla="*/ 2147483647 w 2629"/>
              <a:gd name="T29" fmla="*/ 2147483647 h 2851"/>
              <a:gd name="T30" fmla="*/ 2147483647 w 2629"/>
              <a:gd name="T31" fmla="*/ 2147483647 h 2851"/>
              <a:gd name="T32" fmla="*/ 2147483647 w 2629"/>
              <a:gd name="T33" fmla="*/ 2147483647 h 2851"/>
              <a:gd name="T34" fmla="*/ 2147483647 w 2629"/>
              <a:gd name="T35" fmla="*/ 2147483647 h 2851"/>
              <a:gd name="T36" fmla="*/ 2147483647 w 2629"/>
              <a:gd name="T37" fmla="*/ 2147483647 h 2851"/>
              <a:gd name="T38" fmla="*/ 2147483647 w 2629"/>
              <a:gd name="T39" fmla="*/ 2147483647 h 2851"/>
              <a:gd name="T40" fmla="*/ 2147483647 w 2629"/>
              <a:gd name="T41" fmla="*/ 2147483647 h 2851"/>
              <a:gd name="T42" fmla="*/ 2147483647 w 2629"/>
              <a:gd name="T43" fmla="*/ 2147483647 h 2851"/>
              <a:gd name="T44" fmla="*/ 2147483647 w 2629"/>
              <a:gd name="T45" fmla="*/ 2147483647 h 2851"/>
              <a:gd name="T46" fmla="*/ 2147483647 w 2629"/>
              <a:gd name="T47" fmla="*/ 2147483647 h 2851"/>
              <a:gd name="T48" fmla="*/ 2147483647 w 2629"/>
              <a:gd name="T49" fmla="*/ 2147483647 h 2851"/>
              <a:gd name="T50" fmla="*/ 2147483647 w 2629"/>
              <a:gd name="T51" fmla="*/ 2147483647 h 2851"/>
              <a:gd name="T52" fmla="*/ 2147483647 w 2629"/>
              <a:gd name="T53" fmla="*/ 2147483647 h 2851"/>
              <a:gd name="T54" fmla="*/ 2147483647 w 2629"/>
              <a:gd name="T55" fmla="*/ 0 h 2851"/>
              <a:gd name="T56" fmla="*/ 2147483647 w 2629"/>
              <a:gd name="T57" fmla="*/ 0 h 2851"/>
              <a:gd name="T58" fmla="*/ 2147483647 w 2629"/>
              <a:gd name="T59" fmla="*/ 2147483647 h 2851"/>
              <a:gd name="T60" fmla="*/ 0 w 2629"/>
              <a:gd name="T61" fmla="*/ 2147483647 h 2851"/>
              <a:gd name="T62" fmla="*/ 2147483647 w 2629"/>
              <a:gd name="T63" fmla="*/ 2147483647 h 28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29"/>
              <a:gd name="T97" fmla="*/ 0 h 2851"/>
              <a:gd name="T98" fmla="*/ 2629 w 2629"/>
              <a:gd name="T99" fmla="*/ 2851 h 28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29" h="2851">
                <a:moveTo>
                  <a:pt x="15" y="543"/>
                </a:moveTo>
                <a:lnTo>
                  <a:pt x="119" y="872"/>
                </a:lnTo>
                <a:lnTo>
                  <a:pt x="133" y="1297"/>
                </a:lnTo>
                <a:lnTo>
                  <a:pt x="206" y="1638"/>
                </a:lnTo>
                <a:lnTo>
                  <a:pt x="110" y="1814"/>
                </a:lnTo>
                <a:lnTo>
                  <a:pt x="246" y="1944"/>
                </a:lnTo>
                <a:lnTo>
                  <a:pt x="238" y="2851"/>
                </a:lnTo>
                <a:lnTo>
                  <a:pt x="2156" y="2814"/>
                </a:lnTo>
                <a:lnTo>
                  <a:pt x="2125" y="2637"/>
                </a:lnTo>
                <a:lnTo>
                  <a:pt x="1920" y="2479"/>
                </a:lnTo>
                <a:lnTo>
                  <a:pt x="1817" y="2369"/>
                </a:lnTo>
                <a:lnTo>
                  <a:pt x="1556" y="2209"/>
                </a:lnTo>
                <a:lnTo>
                  <a:pt x="1565" y="1945"/>
                </a:lnTo>
                <a:lnTo>
                  <a:pt x="1506" y="1775"/>
                </a:lnTo>
                <a:lnTo>
                  <a:pt x="1720" y="1520"/>
                </a:lnTo>
                <a:lnTo>
                  <a:pt x="1709" y="1269"/>
                </a:lnTo>
                <a:lnTo>
                  <a:pt x="2062" y="1010"/>
                </a:lnTo>
                <a:lnTo>
                  <a:pt x="2144" y="862"/>
                </a:lnTo>
                <a:lnTo>
                  <a:pt x="2629" y="611"/>
                </a:lnTo>
                <a:lnTo>
                  <a:pt x="2412" y="517"/>
                </a:lnTo>
                <a:lnTo>
                  <a:pt x="2224" y="535"/>
                </a:lnTo>
                <a:lnTo>
                  <a:pt x="2181" y="466"/>
                </a:lnTo>
                <a:lnTo>
                  <a:pt x="1828" y="458"/>
                </a:lnTo>
                <a:lnTo>
                  <a:pt x="1598" y="390"/>
                </a:lnTo>
                <a:lnTo>
                  <a:pt x="1111" y="345"/>
                </a:lnTo>
                <a:lnTo>
                  <a:pt x="1038" y="256"/>
                </a:lnTo>
                <a:lnTo>
                  <a:pt x="844" y="178"/>
                </a:lnTo>
                <a:lnTo>
                  <a:pt x="808" y="0"/>
                </a:lnTo>
                <a:lnTo>
                  <a:pt x="686" y="0"/>
                </a:lnTo>
                <a:lnTo>
                  <a:pt x="686" y="131"/>
                </a:lnTo>
                <a:lnTo>
                  <a:pt x="0" y="131"/>
                </a:lnTo>
                <a:lnTo>
                  <a:pt x="15" y="543"/>
                </a:lnTo>
                <a:close/>
              </a:path>
            </a:pathLst>
          </a:custGeom>
          <a:solidFill>
            <a:sysClr val="window" lastClr="FFFFFF">
              <a:lumMod val="85000"/>
            </a:sysClr>
          </a:solidFill>
          <a:ln w="25400" cap="flat" cmpd="sng">
            <a:solidFill>
              <a:sysClr val="windowText" lastClr="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81" name="Freeform 23">
            <a:extLst>
              <a:ext uri="{FF2B5EF4-FFF2-40B4-BE49-F238E27FC236}">
                <a16:creationId xmlns:a16="http://schemas.microsoft.com/office/drawing/2014/main" id="{3D66039B-B611-5026-9100-380D0C8476E9}"/>
              </a:ext>
            </a:extLst>
          </p:cNvPr>
          <p:cNvSpPr>
            <a:spLocks/>
          </p:cNvSpPr>
          <p:nvPr/>
        </p:nvSpPr>
        <p:spPr bwMode="auto">
          <a:xfrm>
            <a:off x="4419600" y="2144509"/>
            <a:ext cx="957262" cy="617537"/>
          </a:xfrm>
          <a:custGeom>
            <a:avLst/>
            <a:gdLst>
              <a:gd name="T0" fmla="*/ 2147483647 w 2414"/>
              <a:gd name="T1" fmla="*/ 2147483647 h 1556"/>
              <a:gd name="T2" fmla="*/ 2147483647 w 2414"/>
              <a:gd name="T3" fmla="*/ 2147483647 h 1556"/>
              <a:gd name="T4" fmla="*/ 2147483647 w 2414"/>
              <a:gd name="T5" fmla="*/ 2147483647 h 1556"/>
              <a:gd name="T6" fmla="*/ 2147483647 w 2414"/>
              <a:gd name="T7" fmla="*/ 2147483647 h 1556"/>
              <a:gd name="T8" fmla="*/ 2147483647 w 2414"/>
              <a:gd name="T9" fmla="*/ 2147483647 h 1556"/>
              <a:gd name="T10" fmla="*/ 2147483647 w 2414"/>
              <a:gd name="T11" fmla="*/ 2147483647 h 1556"/>
              <a:gd name="T12" fmla="*/ 2147483647 w 2414"/>
              <a:gd name="T13" fmla="*/ 2147483647 h 1556"/>
              <a:gd name="T14" fmla="*/ 2147483647 w 2414"/>
              <a:gd name="T15" fmla="*/ 2147483647 h 1556"/>
              <a:gd name="T16" fmla="*/ 2147483647 w 2414"/>
              <a:gd name="T17" fmla="*/ 2147483647 h 1556"/>
              <a:gd name="T18" fmla="*/ 2147483647 w 2414"/>
              <a:gd name="T19" fmla="*/ 2147483647 h 1556"/>
              <a:gd name="T20" fmla="*/ 2147483647 w 2414"/>
              <a:gd name="T21" fmla="*/ 2147483647 h 1556"/>
              <a:gd name="T22" fmla="*/ 2147483647 w 2414"/>
              <a:gd name="T23" fmla="*/ 2147483647 h 1556"/>
              <a:gd name="T24" fmla="*/ 2147483647 w 2414"/>
              <a:gd name="T25" fmla="*/ 2147483647 h 1556"/>
              <a:gd name="T26" fmla="*/ 2147483647 w 2414"/>
              <a:gd name="T27" fmla="*/ 2147483647 h 1556"/>
              <a:gd name="T28" fmla="*/ 2147483647 w 2414"/>
              <a:gd name="T29" fmla="*/ 2147483647 h 1556"/>
              <a:gd name="T30" fmla="*/ 2147483647 w 2414"/>
              <a:gd name="T31" fmla="*/ 2147483647 h 1556"/>
              <a:gd name="T32" fmla="*/ 2147483647 w 2414"/>
              <a:gd name="T33" fmla="*/ 2147483647 h 1556"/>
              <a:gd name="T34" fmla="*/ 2147483647 w 2414"/>
              <a:gd name="T35" fmla="*/ 2147483647 h 1556"/>
              <a:gd name="T36" fmla="*/ 2147483647 w 2414"/>
              <a:gd name="T37" fmla="*/ 0 h 1556"/>
              <a:gd name="T38" fmla="*/ 2147483647 w 2414"/>
              <a:gd name="T39" fmla="*/ 2147483647 h 1556"/>
              <a:gd name="T40" fmla="*/ 0 w 2414"/>
              <a:gd name="T41" fmla="*/ 2147483647 h 1556"/>
              <a:gd name="T42" fmla="*/ 2147483647 w 2414"/>
              <a:gd name="T43" fmla="*/ 2147483647 h 15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14"/>
              <a:gd name="T67" fmla="*/ 0 h 1556"/>
              <a:gd name="T68" fmla="*/ 2414 w 2414"/>
              <a:gd name="T69" fmla="*/ 1556 h 15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14" h="1556">
                <a:moveTo>
                  <a:pt x="5" y="150"/>
                </a:moveTo>
                <a:lnTo>
                  <a:pt x="52" y="239"/>
                </a:lnTo>
                <a:lnTo>
                  <a:pt x="21" y="328"/>
                </a:lnTo>
                <a:lnTo>
                  <a:pt x="50" y="542"/>
                </a:lnTo>
                <a:lnTo>
                  <a:pt x="163" y="850"/>
                </a:lnTo>
                <a:lnTo>
                  <a:pt x="165" y="945"/>
                </a:lnTo>
                <a:lnTo>
                  <a:pt x="240" y="1088"/>
                </a:lnTo>
                <a:lnTo>
                  <a:pt x="276" y="1322"/>
                </a:lnTo>
                <a:lnTo>
                  <a:pt x="257" y="1393"/>
                </a:lnTo>
                <a:lnTo>
                  <a:pt x="302" y="1471"/>
                </a:lnTo>
                <a:lnTo>
                  <a:pt x="1861" y="1435"/>
                </a:lnTo>
                <a:lnTo>
                  <a:pt x="1974" y="1556"/>
                </a:lnTo>
                <a:lnTo>
                  <a:pt x="2138" y="1203"/>
                </a:lnTo>
                <a:lnTo>
                  <a:pt x="2087" y="1067"/>
                </a:lnTo>
                <a:lnTo>
                  <a:pt x="2357" y="859"/>
                </a:lnTo>
                <a:lnTo>
                  <a:pt x="2414" y="704"/>
                </a:lnTo>
                <a:lnTo>
                  <a:pt x="2216" y="484"/>
                </a:lnTo>
                <a:lnTo>
                  <a:pt x="2013" y="251"/>
                </a:lnTo>
                <a:lnTo>
                  <a:pt x="1974" y="0"/>
                </a:lnTo>
                <a:lnTo>
                  <a:pt x="56" y="37"/>
                </a:lnTo>
                <a:lnTo>
                  <a:pt x="0" y="33"/>
                </a:lnTo>
                <a:lnTo>
                  <a:pt x="5" y="150"/>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82" name="Freeform 24">
            <a:extLst>
              <a:ext uri="{FF2B5EF4-FFF2-40B4-BE49-F238E27FC236}">
                <a16:creationId xmlns:a16="http://schemas.microsoft.com/office/drawing/2014/main" id="{F2E7E8D6-5A17-E841-2018-AFC657555266}"/>
              </a:ext>
            </a:extLst>
          </p:cNvPr>
          <p:cNvSpPr>
            <a:spLocks/>
          </p:cNvSpPr>
          <p:nvPr/>
        </p:nvSpPr>
        <p:spPr bwMode="auto">
          <a:xfrm>
            <a:off x="4538662" y="2714421"/>
            <a:ext cx="1065213" cy="901700"/>
          </a:xfrm>
          <a:custGeom>
            <a:avLst/>
            <a:gdLst>
              <a:gd name="T0" fmla="*/ 2147483647 w 2683"/>
              <a:gd name="T1" fmla="*/ 2147483647 h 2271"/>
              <a:gd name="T2" fmla="*/ 2147483647 w 2683"/>
              <a:gd name="T3" fmla="*/ 2147483647 h 2271"/>
              <a:gd name="T4" fmla="*/ 2147483647 w 2683"/>
              <a:gd name="T5" fmla="*/ 2147483647 h 2271"/>
              <a:gd name="T6" fmla="*/ 2147483647 w 2683"/>
              <a:gd name="T7" fmla="*/ 2147483647 h 2271"/>
              <a:gd name="T8" fmla="*/ 2147483647 w 2683"/>
              <a:gd name="T9" fmla="*/ 2147483647 h 2271"/>
              <a:gd name="T10" fmla="*/ 2147483647 w 2683"/>
              <a:gd name="T11" fmla="*/ 2147483647 h 2271"/>
              <a:gd name="T12" fmla="*/ 2147483647 w 2683"/>
              <a:gd name="T13" fmla="*/ 2147483647 h 2271"/>
              <a:gd name="T14" fmla="*/ 2147483647 w 2683"/>
              <a:gd name="T15" fmla="*/ 2147483647 h 2271"/>
              <a:gd name="T16" fmla="*/ 2147483647 w 2683"/>
              <a:gd name="T17" fmla="*/ 2147483647 h 2271"/>
              <a:gd name="T18" fmla="*/ 2147483647 w 2683"/>
              <a:gd name="T19" fmla="*/ 2147483647 h 2271"/>
              <a:gd name="T20" fmla="*/ 2147483647 w 2683"/>
              <a:gd name="T21" fmla="*/ 2147483647 h 2271"/>
              <a:gd name="T22" fmla="*/ 2147483647 w 2683"/>
              <a:gd name="T23" fmla="*/ 2147483647 h 2271"/>
              <a:gd name="T24" fmla="*/ 2147483647 w 2683"/>
              <a:gd name="T25" fmla="*/ 2147483647 h 2271"/>
              <a:gd name="T26" fmla="*/ 2147483647 w 2683"/>
              <a:gd name="T27" fmla="*/ 2147483647 h 2271"/>
              <a:gd name="T28" fmla="*/ 2147483647 w 2683"/>
              <a:gd name="T29" fmla="*/ 2147483647 h 2271"/>
              <a:gd name="T30" fmla="*/ 2147483647 w 2683"/>
              <a:gd name="T31" fmla="*/ 2147483647 h 2271"/>
              <a:gd name="T32" fmla="*/ 2147483647 w 2683"/>
              <a:gd name="T33" fmla="*/ 2147483647 h 2271"/>
              <a:gd name="T34" fmla="*/ 2147483647 w 2683"/>
              <a:gd name="T35" fmla="*/ 2147483647 h 2271"/>
              <a:gd name="T36" fmla="*/ 2147483647 w 2683"/>
              <a:gd name="T37" fmla="*/ 2147483647 h 2271"/>
              <a:gd name="T38" fmla="*/ 2147483647 w 2683"/>
              <a:gd name="T39" fmla="*/ 2147483647 h 2271"/>
              <a:gd name="T40" fmla="*/ 2147483647 w 2683"/>
              <a:gd name="T41" fmla="*/ 2147483647 h 2271"/>
              <a:gd name="T42" fmla="*/ 2147483647 w 2683"/>
              <a:gd name="T43" fmla="*/ 2147483647 h 2271"/>
              <a:gd name="T44" fmla="*/ 2147483647 w 2683"/>
              <a:gd name="T45" fmla="*/ 2147483647 h 2271"/>
              <a:gd name="T46" fmla="*/ 2147483647 w 2683"/>
              <a:gd name="T47" fmla="*/ 2147483647 h 2271"/>
              <a:gd name="T48" fmla="*/ 2147483647 w 2683"/>
              <a:gd name="T49" fmla="*/ 2147483647 h 2271"/>
              <a:gd name="T50" fmla="*/ 2147483647 w 2683"/>
              <a:gd name="T51" fmla="*/ 2147483647 h 2271"/>
              <a:gd name="T52" fmla="*/ 2147483647 w 2683"/>
              <a:gd name="T53" fmla="*/ 2147483647 h 2271"/>
              <a:gd name="T54" fmla="*/ 2147483647 w 2683"/>
              <a:gd name="T55" fmla="*/ 2147483647 h 2271"/>
              <a:gd name="T56" fmla="*/ 2147483647 w 2683"/>
              <a:gd name="T57" fmla="*/ 2147483647 h 2271"/>
              <a:gd name="T58" fmla="*/ 2147483647 w 2683"/>
              <a:gd name="T59" fmla="*/ 2147483647 h 2271"/>
              <a:gd name="T60" fmla="*/ 2147483647 w 2683"/>
              <a:gd name="T61" fmla="*/ 2147483647 h 2271"/>
              <a:gd name="T62" fmla="*/ 2147483647 w 2683"/>
              <a:gd name="T63" fmla="*/ 2147483647 h 2271"/>
              <a:gd name="T64" fmla="*/ 2147483647 w 2683"/>
              <a:gd name="T65" fmla="*/ 2147483647 h 2271"/>
              <a:gd name="T66" fmla="*/ 2147483647 w 2683"/>
              <a:gd name="T67" fmla="*/ 0 h 2271"/>
              <a:gd name="T68" fmla="*/ 0 w 2683"/>
              <a:gd name="T69" fmla="*/ 2147483647 h 2271"/>
              <a:gd name="T70" fmla="*/ 2147483647 w 2683"/>
              <a:gd name="T71" fmla="*/ 2147483647 h 22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83"/>
              <a:gd name="T109" fmla="*/ 0 h 2271"/>
              <a:gd name="T110" fmla="*/ 2683 w 2683"/>
              <a:gd name="T111" fmla="*/ 2271 h 22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83" h="2271">
                <a:moveTo>
                  <a:pt x="161" y="332"/>
                </a:moveTo>
                <a:lnTo>
                  <a:pt x="244" y="398"/>
                </a:lnTo>
                <a:lnTo>
                  <a:pt x="291" y="383"/>
                </a:lnTo>
                <a:lnTo>
                  <a:pt x="342" y="462"/>
                </a:lnTo>
                <a:lnTo>
                  <a:pt x="298" y="462"/>
                </a:lnTo>
                <a:lnTo>
                  <a:pt x="249" y="564"/>
                </a:lnTo>
                <a:lnTo>
                  <a:pt x="369" y="732"/>
                </a:lnTo>
                <a:lnTo>
                  <a:pt x="458" y="757"/>
                </a:lnTo>
                <a:lnTo>
                  <a:pt x="446" y="1817"/>
                </a:lnTo>
                <a:lnTo>
                  <a:pt x="455" y="2074"/>
                </a:lnTo>
                <a:lnTo>
                  <a:pt x="2240" y="2019"/>
                </a:lnTo>
                <a:lnTo>
                  <a:pt x="2259" y="2175"/>
                </a:lnTo>
                <a:lnTo>
                  <a:pt x="2189" y="2271"/>
                </a:lnTo>
                <a:lnTo>
                  <a:pt x="2462" y="2259"/>
                </a:lnTo>
                <a:lnTo>
                  <a:pt x="2507" y="2175"/>
                </a:lnTo>
                <a:lnTo>
                  <a:pt x="2511" y="2074"/>
                </a:lnTo>
                <a:lnTo>
                  <a:pt x="2575" y="2004"/>
                </a:lnTo>
                <a:lnTo>
                  <a:pt x="2596" y="1930"/>
                </a:lnTo>
                <a:lnTo>
                  <a:pt x="2666" y="1918"/>
                </a:lnTo>
                <a:lnTo>
                  <a:pt x="2683" y="1769"/>
                </a:lnTo>
                <a:lnTo>
                  <a:pt x="2588" y="1748"/>
                </a:lnTo>
                <a:lnTo>
                  <a:pt x="2523" y="1632"/>
                </a:lnTo>
                <a:lnTo>
                  <a:pt x="2424" y="1362"/>
                </a:lnTo>
                <a:lnTo>
                  <a:pt x="2315" y="1321"/>
                </a:lnTo>
                <a:lnTo>
                  <a:pt x="2184" y="1218"/>
                </a:lnTo>
                <a:lnTo>
                  <a:pt x="2139" y="1077"/>
                </a:lnTo>
                <a:lnTo>
                  <a:pt x="2214" y="863"/>
                </a:lnTo>
                <a:lnTo>
                  <a:pt x="2151" y="819"/>
                </a:lnTo>
                <a:lnTo>
                  <a:pt x="1994" y="821"/>
                </a:lnTo>
                <a:lnTo>
                  <a:pt x="1963" y="685"/>
                </a:lnTo>
                <a:lnTo>
                  <a:pt x="1705" y="421"/>
                </a:lnTo>
                <a:lnTo>
                  <a:pt x="1643" y="205"/>
                </a:lnTo>
                <a:lnTo>
                  <a:pt x="1672" y="121"/>
                </a:lnTo>
                <a:lnTo>
                  <a:pt x="1559" y="0"/>
                </a:lnTo>
                <a:lnTo>
                  <a:pt x="0" y="36"/>
                </a:lnTo>
                <a:lnTo>
                  <a:pt x="161" y="332"/>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83" name="Freeform 25">
            <a:extLst>
              <a:ext uri="{FF2B5EF4-FFF2-40B4-BE49-F238E27FC236}">
                <a16:creationId xmlns:a16="http://schemas.microsoft.com/office/drawing/2014/main" id="{511706AF-7FF3-9885-F4A2-0231C4273362}"/>
              </a:ext>
            </a:extLst>
          </p:cNvPr>
          <p:cNvSpPr>
            <a:spLocks/>
          </p:cNvSpPr>
          <p:nvPr/>
        </p:nvSpPr>
        <p:spPr bwMode="auto">
          <a:xfrm>
            <a:off x="4719637" y="3516109"/>
            <a:ext cx="809625" cy="704850"/>
          </a:xfrm>
          <a:custGeom>
            <a:avLst/>
            <a:gdLst>
              <a:gd name="T0" fmla="*/ 2147483647 w 2037"/>
              <a:gd name="T1" fmla="*/ 2147483647 h 1778"/>
              <a:gd name="T2" fmla="*/ 2147483647 w 2037"/>
              <a:gd name="T3" fmla="*/ 2147483647 h 1778"/>
              <a:gd name="T4" fmla="*/ 2147483647 w 2037"/>
              <a:gd name="T5" fmla="*/ 2147483647 h 1778"/>
              <a:gd name="T6" fmla="*/ 2147483647 w 2037"/>
              <a:gd name="T7" fmla="*/ 2147483647 h 1778"/>
              <a:gd name="T8" fmla="*/ 2147483647 w 2037"/>
              <a:gd name="T9" fmla="*/ 2147483647 h 1778"/>
              <a:gd name="T10" fmla="*/ 2147483647 w 2037"/>
              <a:gd name="T11" fmla="*/ 2147483647 h 1778"/>
              <a:gd name="T12" fmla="*/ 2147483647 w 2037"/>
              <a:gd name="T13" fmla="*/ 2147483647 h 1778"/>
              <a:gd name="T14" fmla="*/ 2147483647 w 2037"/>
              <a:gd name="T15" fmla="*/ 2147483647 h 1778"/>
              <a:gd name="T16" fmla="*/ 2147483647 w 2037"/>
              <a:gd name="T17" fmla="*/ 2147483647 h 1778"/>
              <a:gd name="T18" fmla="*/ 2147483647 w 2037"/>
              <a:gd name="T19" fmla="*/ 2147483647 h 1778"/>
              <a:gd name="T20" fmla="*/ 2147483647 w 2037"/>
              <a:gd name="T21" fmla="*/ 2147483647 h 1778"/>
              <a:gd name="T22" fmla="*/ 2147483647 w 2037"/>
              <a:gd name="T23" fmla="*/ 2147483647 h 1778"/>
              <a:gd name="T24" fmla="*/ 2147483647 w 2037"/>
              <a:gd name="T25" fmla="*/ 2147483647 h 1778"/>
              <a:gd name="T26" fmla="*/ 2147483647 w 2037"/>
              <a:gd name="T27" fmla="*/ 2147483647 h 1778"/>
              <a:gd name="T28" fmla="*/ 2147483647 w 2037"/>
              <a:gd name="T29" fmla="*/ 2147483647 h 1778"/>
              <a:gd name="T30" fmla="*/ 2147483647 w 2037"/>
              <a:gd name="T31" fmla="*/ 2147483647 h 1778"/>
              <a:gd name="T32" fmla="*/ 2147483647 w 2037"/>
              <a:gd name="T33" fmla="*/ 2147483647 h 1778"/>
              <a:gd name="T34" fmla="*/ 2147483647 w 2037"/>
              <a:gd name="T35" fmla="*/ 2147483647 h 1778"/>
              <a:gd name="T36" fmla="*/ 2147483647 w 2037"/>
              <a:gd name="T37" fmla="*/ 0 h 1778"/>
              <a:gd name="T38" fmla="*/ 0 w 2037"/>
              <a:gd name="T39" fmla="*/ 2147483647 h 1778"/>
              <a:gd name="T40" fmla="*/ 2147483647 w 2037"/>
              <a:gd name="T41" fmla="*/ 2147483647 h 17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7"/>
              <a:gd name="T64" fmla="*/ 0 h 1778"/>
              <a:gd name="T65" fmla="*/ 2037 w 2037"/>
              <a:gd name="T66" fmla="*/ 1778 h 17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7" h="1778">
                <a:moveTo>
                  <a:pt x="83" y="608"/>
                </a:moveTo>
                <a:lnTo>
                  <a:pt x="66" y="1467"/>
                </a:lnTo>
                <a:lnTo>
                  <a:pt x="109" y="1517"/>
                </a:lnTo>
                <a:lnTo>
                  <a:pt x="252" y="1514"/>
                </a:lnTo>
                <a:lnTo>
                  <a:pt x="259" y="1778"/>
                </a:lnTo>
                <a:lnTo>
                  <a:pt x="1473" y="1761"/>
                </a:lnTo>
                <a:lnTo>
                  <a:pt x="1447" y="1491"/>
                </a:lnTo>
                <a:lnTo>
                  <a:pt x="1548" y="1197"/>
                </a:lnTo>
                <a:lnTo>
                  <a:pt x="1701" y="993"/>
                </a:lnTo>
                <a:lnTo>
                  <a:pt x="1691" y="937"/>
                </a:lnTo>
                <a:lnTo>
                  <a:pt x="1803" y="751"/>
                </a:lnTo>
                <a:lnTo>
                  <a:pt x="1863" y="551"/>
                </a:lnTo>
                <a:lnTo>
                  <a:pt x="1842" y="537"/>
                </a:lnTo>
                <a:lnTo>
                  <a:pt x="1943" y="459"/>
                </a:lnTo>
                <a:lnTo>
                  <a:pt x="2037" y="278"/>
                </a:lnTo>
                <a:lnTo>
                  <a:pt x="2007" y="240"/>
                </a:lnTo>
                <a:lnTo>
                  <a:pt x="1734" y="252"/>
                </a:lnTo>
                <a:lnTo>
                  <a:pt x="1804" y="156"/>
                </a:lnTo>
                <a:lnTo>
                  <a:pt x="1785" y="0"/>
                </a:lnTo>
                <a:lnTo>
                  <a:pt x="0" y="55"/>
                </a:lnTo>
                <a:lnTo>
                  <a:pt x="83" y="608"/>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84" name="Freeform 26">
            <a:extLst>
              <a:ext uri="{FF2B5EF4-FFF2-40B4-BE49-F238E27FC236}">
                <a16:creationId xmlns:a16="http://schemas.microsoft.com/office/drawing/2014/main" id="{47EF163E-CDE9-DF98-BE4C-7576D4CD3D01}"/>
              </a:ext>
            </a:extLst>
          </p:cNvPr>
          <p:cNvSpPr>
            <a:spLocks/>
          </p:cNvSpPr>
          <p:nvPr/>
        </p:nvSpPr>
        <p:spPr bwMode="auto">
          <a:xfrm>
            <a:off x="4822825" y="4214609"/>
            <a:ext cx="917575" cy="773112"/>
          </a:xfrm>
          <a:custGeom>
            <a:avLst/>
            <a:gdLst>
              <a:gd name="T0" fmla="*/ 0 w 2310"/>
              <a:gd name="T1" fmla="*/ 2147483647 h 1947"/>
              <a:gd name="T2" fmla="*/ 2147483647 w 2310"/>
              <a:gd name="T3" fmla="*/ 2147483647 h 1947"/>
              <a:gd name="T4" fmla="*/ 2147483647 w 2310"/>
              <a:gd name="T5" fmla="*/ 2147483647 h 1947"/>
              <a:gd name="T6" fmla="*/ 2147483647 w 2310"/>
              <a:gd name="T7" fmla="*/ 2147483647 h 1947"/>
              <a:gd name="T8" fmla="*/ 2147483647 w 2310"/>
              <a:gd name="T9" fmla="*/ 2147483647 h 1947"/>
              <a:gd name="T10" fmla="*/ 2147483647 w 2310"/>
              <a:gd name="T11" fmla="*/ 2147483647 h 1947"/>
              <a:gd name="T12" fmla="*/ 2147483647 w 2310"/>
              <a:gd name="T13" fmla="*/ 2147483647 h 1947"/>
              <a:gd name="T14" fmla="*/ 2147483647 w 2310"/>
              <a:gd name="T15" fmla="*/ 2147483647 h 1947"/>
              <a:gd name="T16" fmla="*/ 2147483647 w 2310"/>
              <a:gd name="T17" fmla="*/ 2147483647 h 1947"/>
              <a:gd name="T18" fmla="*/ 2147483647 w 2310"/>
              <a:gd name="T19" fmla="*/ 2147483647 h 1947"/>
              <a:gd name="T20" fmla="*/ 2147483647 w 2310"/>
              <a:gd name="T21" fmla="*/ 2147483647 h 1947"/>
              <a:gd name="T22" fmla="*/ 2147483647 w 2310"/>
              <a:gd name="T23" fmla="*/ 2147483647 h 1947"/>
              <a:gd name="T24" fmla="*/ 2147483647 w 2310"/>
              <a:gd name="T25" fmla="*/ 2147483647 h 1947"/>
              <a:gd name="T26" fmla="*/ 2147483647 w 2310"/>
              <a:gd name="T27" fmla="*/ 2147483647 h 1947"/>
              <a:gd name="T28" fmla="*/ 2147483647 w 2310"/>
              <a:gd name="T29" fmla="*/ 2147483647 h 1947"/>
              <a:gd name="T30" fmla="*/ 2147483647 w 2310"/>
              <a:gd name="T31" fmla="*/ 2147483647 h 1947"/>
              <a:gd name="T32" fmla="*/ 2147483647 w 2310"/>
              <a:gd name="T33" fmla="*/ 2147483647 h 1947"/>
              <a:gd name="T34" fmla="*/ 2147483647 w 2310"/>
              <a:gd name="T35" fmla="*/ 2147483647 h 1947"/>
              <a:gd name="T36" fmla="*/ 2147483647 w 2310"/>
              <a:gd name="T37" fmla="*/ 2147483647 h 1947"/>
              <a:gd name="T38" fmla="*/ 2147483647 w 2310"/>
              <a:gd name="T39" fmla="*/ 2147483647 h 1947"/>
              <a:gd name="T40" fmla="*/ 2147483647 w 2310"/>
              <a:gd name="T41" fmla="*/ 2147483647 h 1947"/>
              <a:gd name="T42" fmla="*/ 2147483647 w 2310"/>
              <a:gd name="T43" fmla="*/ 2147483647 h 1947"/>
              <a:gd name="T44" fmla="*/ 2147483647 w 2310"/>
              <a:gd name="T45" fmla="*/ 2147483647 h 1947"/>
              <a:gd name="T46" fmla="*/ 2147483647 w 2310"/>
              <a:gd name="T47" fmla="*/ 2147483647 h 1947"/>
              <a:gd name="T48" fmla="*/ 2147483647 w 2310"/>
              <a:gd name="T49" fmla="*/ 2147483647 h 1947"/>
              <a:gd name="T50" fmla="*/ 2147483647 w 2310"/>
              <a:gd name="T51" fmla="*/ 2147483647 h 1947"/>
              <a:gd name="T52" fmla="*/ 2147483647 w 2310"/>
              <a:gd name="T53" fmla="*/ 2147483647 h 1947"/>
              <a:gd name="T54" fmla="*/ 2147483647 w 2310"/>
              <a:gd name="T55" fmla="*/ 2147483647 h 1947"/>
              <a:gd name="T56" fmla="*/ 2147483647 w 2310"/>
              <a:gd name="T57" fmla="*/ 2147483647 h 1947"/>
              <a:gd name="T58" fmla="*/ 2147483647 w 2310"/>
              <a:gd name="T59" fmla="*/ 2147483647 h 1947"/>
              <a:gd name="T60" fmla="*/ 2147483647 w 2310"/>
              <a:gd name="T61" fmla="*/ 2147483647 h 1947"/>
              <a:gd name="T62" fmla="*/ 2147483647 w 2310"/>
              <a:gd name="T63" fmla="*/ 2147483647 h 1947"/>
              <a:gd name="T64" fmla="*/ 2147483647 w 2310"/>
              <a:gd name="T65" fmla="*/ 2147483647 h 1947"/>
              <a:gd name="T66" fmla="*/ 2147483647 w 2310"/>
              <a:gd name="T67" fmla="*/ 2147483647 h 1947"/>
              <a:gd name="T68" fmla="*/ 2147483647 w 2310"/>
              <a:gd name="T69" fmla="*/ 2147483647 h 1947"/>
              <a:gd name="T70" fmla="*/ 2147483647 w 2310"/>
              <a:gd name="T71" fmla="*/ 2147483647 h 1947"/>
              <a:gd name="T72" fmla="*/ 2147483647 w 2310"/>
              <a:gd name="T73" fmla="*/ 2147483647 h 1947"/>
              <a:gd name="T74" fmla="*/ 2147483647 w 2310"/>
              <a:gd name="T75" fmla="*/ 0 h 1947"/>
              <a:gd name="T76" fmla="*/ 0 w 2310"/>
              <a:gd name="T77" fmla="*/ 2147483647 h 19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10"/>
              <a:gd name="T118" fmla="*/ 0 h 1947"/>
              <a:gd name="T119" fmla="*/ 2310 w 2310"/>
              <a:gd name="T120" fmla="*/ 1947 h 194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10" h="1947">
                <a:moveTo>
                  <a:pt x="0" y="17"/>
                </a:moveTo>
                <a:lnTo>
                  <a:pt x="26" y="542"/>
                </a:lnTo>
                <a:lnTo>
                  <a:pt x="234" y="922"/>
                </a:lnTo>
                <a:lnTo>
                  <a:pt x="157" y="1228"/>
                </a:lnTo>
                <a:lnTo>
                  <a:pt x="172" y="1481"/>
                </a:lnTo>
                <a:lnTo>
                  <a:pt x="77" y="1606"/>
                </a:lnTo>
                <a:lnTo>
                  <a:pt x="115" y="1646"/>
                </a:lnTo>
                <a:lnTo>
                  <a:pt x="421" y="1608"/>
                </a:lnTo>
                <a:lnTo>
                  <a:pt x="807" y="1709"/>
                </a:lnTo>
                <a:lnTo>
                  <a:pt x="927" y="1611"/>
                </a:lnTo>
                <a:lnTo>
                  <a:pt x="1301" y="1763"/>
                </a:lnTo>
                <a:lnTo>
                  <a:pt x="1330" y="1848"/>
                </a:lnTo>
                <a:lnTo>
                  <a:pt x="1475" y="1917"/>
                </a:lnTo>
                <a:lnTo>
                  <a:pt x="1545" y="1837"/>
                </a:lnTo>
                <a:lnTo>
                  <a:pt x="1726" y="1905"/>
                </a:lnTo>
                <a:lnTo>
                  <a:pt x="1835" y="1848"/>
                </a:lnTo>
                <a:lnTo>
                  <a:pt x="1817" y="1736"/>
                </a:lnTo>
                <a:lnTo>
                  <a:pt x="2117" y="1837"/>
                </a:lnTo>
                <a:lnTo>
                  <a:pt x="2105" y="1947"/>
                </a:lnTo>
                <a:lnTo>
                  <a:pt x="2310" y="1805"/>
                </a:lnTo>
                <a:lnTo>
                  <a:pt x="2124" y="1784"/>
                </a:lnTo>
                <a:lnTo>
                  <a:pt x="1987" y="1638"/>
                </a:lnTo>
                <a:lnTo>
                  <a:pt x="2159" y="1460"/>
                </a:lnTo>
                <a:lnTo>
                  <a:pt x="2159" y="1354"/>
                </a:lnTo>
                <a:lnTo>
                  <a:pt x="1969" y="1505"/>
                </a:lnTo>
                <a:lnTo>
                  <a:pt x="1877" y="1460"/>
                </a:lnTo>
                <a:lnTo>
                  <a:pt x="1960" y="1371"/>
                </a:lnTo>
                <a:lnTo>
                  <a:pt x="1748" y="1434"/>
                </a:lnTo>
                <a:lnTo>
                  <a:pt x="1613" y="1377"/>
                </a:lnTo>
                <a:lnTo>
                  <a:pt x="1649" y="1286"/>
                </a:lnTo>
                <a:lnTo>
                  <a:pt x="2004" y="1352"/>
                </a:lnTo>
                <a:lnTo>
                  <a:pt x="1862" y="1122"/>
                </a:lnTo>
                <a:lnTo>
                  <a:pt x="1886" y="955"/>
                </a:lnTo>
                <a:lnTo>
                  <a:pt x="1072" y="985"/>
                </a:lnTo>
                <a:lnTo>
                  <a:pt x="1169" y="626"/>
                </a:lnTo>
                <a:lnTo>
                  <a:pt x="1310" y="438"/>
                </a:lnTo>
                <a:lnTo>
                  <a:pt x="1265" y="388"/>
                </a:lnTo>
                <a:lnTo>
                  <a:pt x="1214" y="0"/>
                </a:lnTo>
                <a:lnTo>
                  <a:pt x="0" y="17"/>
                </a:lnTo>
                <a:close/>
              </a:path>
            </a:pathLst>
          </a:custGeom>
          <a:solidFill>
            <a:sysClr val="window" lastClr="FFFFFF">
              <a:lumMod val="85000"/>
            </a:sysClr>
          </a:solidFill>
          <a:ln w="25400" cap="flat" cmpd="sng">
            <a:solidFill>
              <a:sysClr val="windowText" lastClr="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85" name="Freeform 27">
            <a:extLst>
              <a:ext uri="{FF2B5EF4-FFF2-40B4-BE49-F238E27FC236}">
                <a16:creationId xmlns:a16="http://schemas.microsoft.com/office/drawing/2014/main" id="{3F36A205-1A27-A5FF-C6D2-1E0F8EEA4BDB}"/>
              </a:ext>
            </a:extLst>
          </p:cNvPr>
          <p:cNvSpPr>
            <a:spLocks/>
          </p:cNvSpPr>
          <p:nvPr/>
        </p:nvSpPr>
        <p:spPr bwMode="auto">
          <a:xfrm>
            <a:off x="5287962" y="1344409"/>
            <a:ext cx="912813" cy="455612"/>
          </a:xfrm>
          <a:custGeom>
            <a:avLst/>
            <a:gdLst>
              <a:gd name="T0" fmla="*/ 2147483647 w 2299"/>
              <a:gd name="T1" fmla="*/ 2147483647 h 1148"/>
              <a:gd name="T2" fmla="*/ 2147483647 w 2299"/>
              <a:gd name="T3" fmla="*/ 2147483647 h 1148"/>
              <a:gd name="T4" fmla="*/ 2147483647 w 2299"/>
              <a:gd name="T5" fmla="*/ 2147483647 h 1148"/>
              <a:gd name="T6" fmla="*/ 2147483647 w 2299"/>
              <a:gd name="T7" fmla="*/ 2147483647 h 1148"/>
              <a:gd name="T8" fmla="*/ 2147483647 w 2299"/>
              <a:gd name="T9" fmla="*/ 2147483647 h 1148"/>
              <a:gd name="T10" fmla="*/ 2147483647 w 2299"/>
              <a:gd name="T11" fmla="*/ 2147483647 h 1148"/>
              <a:gd name="T12" fmla="*/ 2147483647 w 2299"/>
              <a:gd name="T13" fmla="*/ 2147483647 h 1148"/>
              <a:gd name="T14" fmla="*/ 2147483647 w 2299"/>
              <a:gd name="T15" fmla="*/ 2147483647 h 1148"/>
              <a:gd name="T16" fmla="*/ 2147483647 w 2299"/>
              <a:gd name="T17" fmla="*/ 2147483647 h 1148"/>
              <a:gd name="T18" fmla="*/ 2147483647 w 2299"/>
              <a:gd name="T19" fmla="*/ 2147483647 h 1148"/>
              <a:gd name="T20" fmla="*/ 2147483647 w 2299"/>
              <a:gd name="T21" fmla="*/ 2147483647 h 1148"/>
              <a:gd name="T22" fmla="*/ 2147483647 w 2299"/>
              <a:gd name="T23" fmla="*/ 2147483647 h 1148"/>
              <a:gd name="T24" fmla="*/ 2147483647 w 2299"/>
              <a:gd name="T25" fmla="*/ 2147483647 h 1148"/>
              <a:gd name="T26" fmla="*/ 2147483647 w 2299"/>
              <a:gd name="T27" fmla="*/ 2147483647 h 1148"/>
              <a:gd name="T28" fmla="*/ 2147483647 w 2299"/>
              <a:gd name="T29" fmla="*/ 2147483647 h 1148"/>
              <a:gd name="T30" fmla="*/ 2147483647 w 2299"/>
              <a:gd name="T31" fmla="*/ 2147483647 h 1148"/>
              <a:gd name="T32" fmla="*/ 2147483647 w 2299"/>
              <a:gd name="T33" fmla="*/ 2147483647 h 1148"/>
              <a:gd name="T34" fmla="*/ 2147483647 w 2299"/>
              <a:gd name="T35" fmla="*/ 2147483647 h 1148"/>
              <a:gd name="T36" fmla="*/ 2147483647 w 2299"/>
              <a:gd name="T37" fmla="*/ 2147483647 h 1148"/>
              <a:gd name="T38" fmla="*/ 2147483647 w 2299"/>
              <a:gd name="T39" fmla="*/ 2147483647 h 1148"/>
              <a:gd name="T40" fmla="*/ 2147483647 w 2299"/>
              <a:gd name="T41" fmla="*/ 2147483647 h 1148"/>
              <a:gd name="T42" fmla="*/ 2147483647 w 2299"/>
              <a:gd name="T43" fmla="*/ 2147483647 h 1148"/>
              <a:gd name="T44" fmla="*/ 2147483647 w 2299"/>
              <a:gd name="T45" fmla="*/ 2147483647 h 1148"/>
              <a:gd name="T46" fmla="*/ 2147483647 w 2299"/>
              <a:gd name="T47" fmla="*/ 0 h 1148"/>
              <a:gd name="T48" fmla="*/ 2147483647 w 2299"/>
              <a:gd name="T49" fmla="*/ 2147483647 h 1148"/>
              <a:gd name="T50" fmla="*/ 2147483647 w 2299"/>
              <a:gd name="T51" fmla="*/ 2147483647 h 1148"/>
              <a:gd name="T52" fmla="*/ 2147483647 w 2299"/>
              <a:gd name="T53" fmla="*/ 2147483647 h 1148"/>
              <a:gd name="T54" fmla="*/ 0 w 2299"/>
              <a:gd name="T55" fmla="*/ 2147483647 h 1148"/>
              <a:gd name="T56" fmla="*/ 2147483647 w 2299"/>
              <a:gd name="T57" fmla="*/ 2147483647 h 11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299"/>
              <a:gd name="T88" fmla="*/ 0 h 1148"/>
              <a:gd name="T89" fmla="*/ 2299 w 2299"/>
              <a:gd name="T90" fmla="*/ 1148 h 11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299" h="1148">
                <a:moveTo>
                  <a:pt x="829" y="751"/>
                </a:moveTo>
                <a:lnTo>
                  <a:pt x="859" y="821"/>
                </a:lnTo>
                <a:lnTo>
                  <a:pt x="939" y="845"/>
                </a:lnTo>
                <a:lnTo>
                  <a:pt x="1052" y="1148"/>
                </a:lnTo>
                <a:lnTo>
                  <a:pt x="1254" y="732"/>
                </a:lnTo>
                <a:lnTo>
                  <a:pt x="1360" y="748"/>
                </a:lnTo>
                <a:lnTo>
                  <a:pt x="1490" y="685"/>
                </a:lnTo>
                <a:lnTo>
                  <a:pt x="1713" y="685"/>
                </a:lnTo>
                <a:lnTo>
                  <a:pt x="1791" y="585"/>
                </a:lnTo>
                <a:lnTo>
                  <a:pt x="2216" y="600"/>
                </a:lnTo>
                <a:lnTo>
                  <a:pt x="2299" y="534"/>
                </a:lnTo>
                <a:lnTo>
                  <a:pt x="2162" y="374"/>
                </a:lnTo>
                <a:lnTo>
                  <a:pt x="1897" y="379"/>
                </a:lnTo>
                <a:lnTo>
                  <a:pt x="1687" y="356"/>
                </a:lnTo>
                <a:lnTo>
                  <a:pt x="1422" y="356"/>
                </a:lnTo>
                <a:lnTo>
                  <a:pt x="1331" y="487"/>
                </a:lnTo>
                <a:lnTo>
                  <a:pt x="1197" y="410"/>
                </a:lnTo>
                <a:lnTo>
                  <a:pt x="1054" y="421"/>
                </a:lnTo>
                <a:lnTo>
                  <a:pt x="1004" y="285"/>
                </a:lnTo>
                <a:lnTo>
                  <a:pt x="704" y="264"/>
                </a:lnTo>
                <a:lnTo>
                  <a:pt x="674" y="210"/>
                </a:lnTo>
                <a:lnTo>
                  <a:pt x="805" y="66"/>
                </a:lnTo>
                <a:lnTo>
                  <a:pt x="914" y="55"/>
                </a:lnTo>
                <a:lnTo>
                  <a:pt x="805" y="0"/>
                </a:lnTo>
                <a:lnTo>
                  <a:pt x="638" y="44"/>
                </a:lnTo>
                <a:lnTo>
                  <a:pt x="353" y="327"/>
                </a:lnTo>
                <a:lnTo>
                  <a:pt x="213" y="351"/>
                </a:lnTo>
                <a:lnTo>
                  <a:pt x="0" y="495"/>
                </a:lnTo>
                <a:lnTo>
                  <a:pt x="829" y="751"/>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86" name="Freeform 28">
            <a:extLst>
              <a:ext uri="{FF2B5EF4-FFF2-40B4-BE49-F238E27FC236}">
                <a16:creationId xmlns:a16="http://schemas.microsoft.com/office/drawing/2014/main" id="{2FE645A4-F98C-3C5C-8EFA-0BB4E35DE1CC}"/>
              </a:ext>
            </a:extLst>
          </p:cNvPr>
          <p:cNvSpPr>
            <a:spLocks/>
          </p:cNvSpPr>
          <p:nvPr/>
        </p:nvSpPr>
        <p:spPr bwMode="auto">
          <a:xfrm>
            <a:off x="5876925" y="1625396"/>
            <a:ext cx="619125" cy="817563"/>
          </a:xfrm>
          <a:custGeom>
            <a:avLst/>
            <a:gdLst>
              <a:gd name="T0" fmla="*/ 2147483647 w 1557"/>
              <a:gd name="T1" fmla="*/ 2147483647 h 2061"/>
              <a:gd name="T2" fmla="*/ 2147483647 w 1557"/>
              <a:gd name="T3" fmla="*/ 2147483647 h 2061"/>
              <a:gd name="T4" fmla="*/ 2147483647 w 1557"/>
              <a:gd name="T5" fmla="*/ 2147483647 h 2061"/>
              <a:gd name="T6" fmla="*/ 2147483647 w 1557"/>
              <a:gd name="T7" fmla="*/ 2147483647 h 2061"/>
              <a:gd name="T8" fmla="*/ 2147483647 w 1557"/>
              <a:gd name="T9" fmla="*/ 2147483647 h 2061"/>
              <a:gd name="T10" fmla="*/ 2147483647 w 1557"/>
              <a:gd name="T11" fmla="*/ 2147483647 h 2061"/>
              <a:gd name="T12" fmla="*/ 2147483647 w 1557"/>
              <a:gd name="T13" fmla="*/ 2147483647 h 2061"/>
              <a:gd name="T14" fmla="*/ 2147483647 w 1557"/>
              <a:gd name="T15" fmla="*/ 2147483647 h 2061"/>
              <a:gd name="T16" fmla="*/ 2147483647 w 1557"/>
              <a:gd name="T17" fmla="*/ 2147483647 h 2061"/>
              <a:gd name="T18" fmla="*/ 2147483647 w 1557"/>
              <a:gd name="T19" fmla="*/ 2147483647 h 2061"/>
              <a:gd name="T20" fmla="*/ 2147483647 w 1557"/>
              <a:gd name="T21" fmla="*/ 0 h 2061"/>
              <a:gd name="T22" fmla="*/ 2147483647 w 1557"/>
              <a:gd name="T23" fmla="*/ 2147483647 h 2061"/>
              <a:gd name="T24" fmla="*/ 2147483647 w 1557"/>
              <a:gd name="T25" fmla="*/ 2147483647 h 2061"/>
              <a:gd name="T26" fmla="*/ 2147483647 w 1557"/>
              <a:gd name="T27" fmla="*/ 2147483647 h 2061"/>
              <a:gd name="T28" fmla="*/ 2147483647 w 1557"/>
              <a:gd name="T29" fmla="*/ 2147483647 h 2061"/>
              <a:gd name="T30" fmla="*/ 2147483647 w 1557"/>
              <a:gd name="T31" fmla="*/ 2147483647 h 2061"/>
              <a:gd name="T32" fmla="*/ 2147483647 w 1557"/>
              <a:gd name="T33" fmla="*/ 2147483647 h 2061"/>
              <a:gd name="T34" fmla="*/ 2147483647 w 1557"/>
              <a:gd name="T35" fmla="*/ 2147483647 h 2061"/>
              <a:gd name="T36" fmla="*/ 2147483647 w 1557"/>
              <a:gd name="T37" fmla="*/ 2147483647 h 2061"/>
              <a:gd name="T38" fmla="*/ 2147483647 w 1557"/>
              <a:gd name="T39" fmla="*/ 2147483647 h 2061"/>
              <a:gd name="T40" fmla="*/ 2147483647 w 1557"/>
              <a:gd name="T41" fmla="*/ 2147483647 h 2061"/>
              <a:gd name="T42" fmla="*/ 2147483647 w 1557"/>
              <a:gd name="T43" fmla="*/ 2147483647 h 2061"/>
              <a:gd name="T44" fmla="*/ 2147483647 w 1557"/>
              <a:gd name="T45" fmla="*/ 2147483647 h 2061"/>
              <a:gd name="T46" fmla="*/ 2147483647 w 1557"/>
              <a:gd name="T47" fmla="*/ 2147483647 h 2061"/>
              <a:gd name="T48" fmla="*/ 2147483647 w 1557"/>
              <a:gd name="T49" fmla="*/ 2147483647 h 2061"/>
              <a:gd name="T50" fmla="*/ 2147483647 w 1557"/>
              <a:gd name="T51" fmla="*/ 2147483647 h 2061"/>
              <a:gd name="T52" fmla="*/ 2147483647 w 1557"/>
              <a:gd name="T53" fmla="*/ 2147483647 h 2061"/>
              <a:gd name="T54" fmla="*/ 2147483647 w 1557"/>
              <a:gd name="T55" fmla="*/ 2147483647 h 2061"/>
              <a:gd name="T56" fmla="*/ 2147483647 w 1557"/>
              <a:gd name="T57" fmla="*/ 2147483647 h 2061"/>
              <a:gd name="T58" fmla="*/ 0 w 1557"/>
              <a:gd name="T59" fmla="*/ 2147483647 h 2061"/>
              <a:gd name="T60" fmla="*/ 2147483647 w 1557"/>
              <a:gd name="T61" fmla="*/ 2147483647 h 20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57"/>
              <a:gd name="T94" fmla="*/ 0 h 2061"/>
              <a:gd name="T95" fmla="*/ 1557 w 1557"/>
              <a:gd name="T96" fmla="*/ 2061 h 206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57" h="2061">
                <a:moveTo>
                  <a:pt x="178" y="1716"/>
                </a:moveTo>
                <a:lnTo>
                  <a:pt x="152" y="1372"/>
                </a:lnTo>
                <a:lnTo>
                  <a:pt x="24" y="1113"/>
                </a:lnTo>
                <a:lnTo>
                  <a:pt x="80" y="591"/>
                </a:lnTo>
                <a:lnTo>
                  <a:pt x="306" y="315"/>
                </a:lnTo>
                <a:lnTo>
                  <a:pt x="291" y="523"/>
                </a:lnTo>
                <a:lnTo>
                  <a:pt x="360" y="476"/>
                </a:lnTo>
                <a:lnTo>
                  <a:pt x="357" y="309"/>
                </a:lnTo>
                <a:lnTo>
                  <a:pt x="445" y="211"/>
                </a:lnTo>
                <a:lnTo>
                  <a:pt x="470" y="27"/>
                </a:lnTo>
                <a:lnTo>
                  <a:pt x="550" y="0"/>
                </a:lnTo>
                <a:lnTo>
                  <a:pt x="1018" y="161"/>
                </a:lnTo>
                <a:lnTo>
                  <a:pt x="1063" y="297"/>
                </a:lnTo>
                <a:lnTo>
                  <a:pt x="1123" y="419"/>
                </a:lnTo>
                <a:lnTo>
                  <a:pt x="1141" y="650"/>
                </a:lnTo>
                <a:lnTo>
                  <a:pt x="978" y="841"/>
                </a:lnTo>
                <a:lnTo>
                  <a:pt x="971" y="989"/>
                </a:lnTo>
                <a:lnTo>
                  <a:pt x="1063" y="1039"/>
                </a:lnTo>
                <a:lnTo>
                  <a:pt x="1190" y="838"/>
                </a:lnTo>
                <a:lnTo>
                  <a:pt x="1312" y="766"/>
                </a:lnTo>
                <a:lnTo>
                  <a:pt x="1399" y="810"/>
                </a:lnTo>
                <a:lnTo>
                  <a:pt x="1557" y="1264"/>
                </a:lnTo>
                <a:lnTo>
                  <a:pt x="1446" y="1459"/>
                </a:lnTo>
                <a:lnTo>
                  <a:pt x="1423" y="1598"/>
                </a:lnTo>
                <a:lnTo>
                  <a:pt x="1357" y="1645"/>
                </a:lnTo>
                <a:lnTo>
                  <a:pt x="1354" y="1772"/>
                </a:lnTo>
                <a:lnTo>
                  <a:pt x="1269" y="1933"/>
                </a:lnTo>
                <a:lnTo>
                  <a:pt x="761" y="2007"/>
                </a:lnTo>
                <a:lnTo>
                  <a:pt x="748" y="1978"/>
                </a:lnTo>
                <a:lnTo>
                  <a:pt x="0" y="2061"/>
                </a:lnTo>
                <a:lnTo>
                  <a:pt x="178" y="1716"/>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87" name="Freeform 29">
            <a:extLst>
              <a:ext uri="{FF2B5EF4-FFF2-40B4-BE49-F238E27FC236}">
                <a16:creationId xmlns:a16="http://schemas.microsoft.com/office/drawing/2014/main" id="{961929E0-DFBD-6A2A-8E78-E77D9E192BF0}"/>
              </a:ext>
            </a:extLst>
          </p:cNvPr>
          <p:cNvSpPr>
            <a:spLocks/>
          </p:cNvSpPr>
          <p:nvPr/>
        </p:nvSpPr>
        <p:spPr bwMode="auto">
          <a:xfrm>
            <a:off x="4945062" y="1469821"/>
            <a:ext cx="849313" cy="866775"/>
          </a:xfrm>
          <a:custGeom>
            <a:avLst/>
            <a:gdLst>
              <a:gd name="T0" fmla="*/ 2147483647 w 2140"/>
              <a:gd name="T1" fmla="*/ 2147483647 h 2184"/>
              <a:gd name="T2" fmla="*/ 2147483647 w 2140"/>
              <a:gd name="T3" fmla="*/ 2147483647 h 2184"/>
              <a:gd name="T4" fmla="*/ 2147483647 w 2140"/>
              <a:gd name="T5" fmla="*/ 2147483647 h 2184"/>
              <a:gd name="T6" fmla="*/ 2147483647 w 2140"/>
              <a:gd name="T7" fmla="*/ 2147483647 h 2184"/>
              <a:gd name="T8" fmla="*/ 2147483647 w 2140"/>
              <a:gd name="T9" fmla="*/ 2147483647 h 2184"/>
              <a:gd name="T10" fmla="*/ 2147483647 w 2140"/>
              <a:gd name="T11" fmla="*/ 2147483647 h 2184"/>
              <a:gd name="T12" fmla="*/ 2147483647 w 2140"/>
              <a:gd name="T13" fmla="*/ 2147483647 h 2184"/>
              <a:gd name="T14" fmla="*/ 2147483647 w 2140"/>
              <a:gd name="T15" fmla="*/ 2147483647 h 2184"/>
              <a:gd name="T16" fmla="*/ 2147483647 w 2140"/>
              <a:gd name="T17" fmla="*/ 2147483647 h 2184"/>
              <a:gd name="T18" fmla="*/ 2147483647 w 2140"/>
              <a:gd name="T19" fmla="*/ 2147483647 h 2184"/>
              <a:gd name="T20" fmla="*/ 2147483647 w 2140"/>
              <a:gd name="T21" fmla="*/ 2147483647 h 2184"/>
              <a:gd name="T22" fmla="*/ 2147483647 w 2140"/>
              <a:gd name="T23" fmla="*/ 2147483647 h 2184"/>
              <a:gd name="T24" fmla="*/ 2147483647 w 2140"/>
              <a:gd name="T25" fmla="*/ 2147483647 h 2184"/>
              <a:gd name="T26" fmla="*/ 2147483647 w 2140"/>
              <a:gd name="T27" fmla="*/ 2147483647 h 2184"/>
              <a:gd name="T28" fmla="*/ 2147483647 w 2140"/>
              <a:gd name="T29" fmla="*/ 2147483647 h 2184"/>
              <a:gd name="T30" fmla="*/ 2147483647 w 2140"/>
              <a:gd name="T31" fmla="*/ 2147483647 h 2184"/>
              <a:gd name="T32" fmla="*/ 2147483647 w 2140"/>
              <a:gd name="T33" fmla="*/ 2147483647 h 2184"/>
              <a:gd name="T34" fmla="*/ 2147483647 w 2140"/>
              <a:gd name="T35" fmla="*/ 2147483647 h 2184"/>
              <a:gd name="T36" fmla="*/ 2147483647 w 2140"/>
              <a:gd name="T37" fmla="*/ 2147483647 h 2184"/>
              <a:gd name="T38" fmla="*/ 2147483647 w 2140"/>
              <a:gd name="T39" fmla="*/ 2147483647 h 2184"/>
              <a:gd name="T40" fmla="*/ 2147483647 w 2140"/>
              <a:gd name="T41" fmla="*/ 2147483647 h 2184"/>
              <a:gd name="T42" fmla="*/ 2147483647 w 2140"/>
              <a:gd name="T43" fmla="*/ 2147483647 h 2184"/>
              <a:gd name="T44" fmla="*/ 2147483647 w 2140"/>
              <a:gd name="T45" fmla="*/ 2147483647 h 2184"/>
              <a:gd name="T46" fmla="*/ 2147483647 w 2140"/>
              <a:gd name="T47" fmla="*/ 2147483647 h 2184"/>
              <a:gd name="T48" fmla="*/ 2147483647 w 2140"/>
              <a:gd name="T49" fmla="*/ 2147483647 h 2184"/>
              <a:gd name="T50" fmla="*/ 2147483647 w 2140"/>
              <a:gd name="T51" fmla="*/ 2147483647 h 2184"/>
              <a:gd name="T52" fmla="*/ 2147483647 w 2140"/>
              <a:gd name="T53" fmla="*/ 2147483647 h 2184"/>
              <a:gd name="T54" fmla="*/ 2147483647 w 2140"/>
              <a:gd name="T55" fmla="*/ 2147483647 h 2184"/>
              <a:gd name="T56" fmla="*/ 2147483647 w 2140"/>
              <a:gd name="T57" fmla="*/ 2147483647 h 2184"/>
              <a:gd name="T58" fmla="*/ 2147483647 w 2140"/>
              <a:gd name="T59" fmla="*/ 0 h 2184"/>
              <a:gd name="T60" fmla="*/ 2147483647 w 2140"/>
              <a:gd name="T61" fmla="*/ 2147483647 h 2184"/>
              <a:gd name="T62" fmla="*/ 2147483647 w 2140"/>
              <a:gd name="T63" fmla="*/ 2147483647 h 2184"/>
              <a:gd name="T64" fmla="*/ 2147483647 w 2140"/>
              <a:gd name="T65" fmla="*/ 2147483647 h 2184"/>
              <a:gd name="T66" fmla="*/ 2147483647 w 2140"/>
              <a:gd name="T67" fmla="*/ 2147483647 h 2184"/>
              <a:gd name="T68" fmla="*/ 2147483647 w 2140"/>
              <a:gd name="T69" fmla="*/ 2147483647 h 2184"/>
              <a:gd name="T70" fmla="*/ 0 w 2140"/>
              <a:gd name="T71" fmla="*/ 2147483647 h 2184"/>
              <a:gd name="T72" fmla="*/ 2147483647 w 2140"/>
              <a:gd name="T73" fmla="*/ 2147483647 h 21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40"/>
              <a:gd name="T112" fmla="*/ 0 h 2184"/>
              <a:gd name="T113" fmla="*/ 2140 w 2140"/>
              <a:gd name="T114" fmla="*/ 2184 h 21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40" h="2184">
                <a:moveTo>
                  <a:pt x="59" y="831"/>
                </a:moveTo>
                <a:lnTo>
                  <a:pt x="50" y="1095"/>
                </a:lnTo>
                <a:lnTo>
                  <a:pt x="311" y="1255"/>
                </a:lnTo>
                <a:lnTo>
                  <a:pt x="414" y="1365"/>
                </a:lnTo>
                <a:lnTo>
                  <a:pt x="619" y="1523"/>
                </a:lnTo>
                <a:lnTo>
                  <a:pt x="650" y="1700"/>
                </a:lnTo>
                <a:lnTo>
                  <a:pt x="689" y="1951"/>
                </a:lnTo>
                <a:lnTo>
                  <a:pt x="892" y="2184"/>
                </a:lnTo>
                <a:lnTo>
                  <a:pt x="1952" y="2116"/>
                </a:lnTo>
                <a:lnTo>
                  <a:pt x="1892" y="1780"/>
                </a:lnTo>
                <a:lnTo>
                  <a:pt x="1988" y="1272"/>
                </a:lnTo>
                <a:lnTo>
                  <a:pt x="1982" y="1131"/>
                </a:lnTo>
                <a:lnTo>
                  <a:pt x="2140" y="730"/>
                </a:lnTo>
                <a:lnTo>
                  <a:pt x="2098" y="717"/>
                </a:lnTo>
                <a:lnTo>
                  <a:pt x="2002" y="944"/>
                </a:lnTo>
                <a:lnTo>
                  <a:pt x="1917" y="959"/>
                </a:lnTo>
                <a:lnTo>
                  <a:pt x="1877" y="1057"/>
                </a:lnTo>
                <a:lnTo>
                  <a:pt x="1788" y="1124"/>
                </a:lnTo>
                <a:lnTo>
                  <a:pt x="1854" y="910"/>
                </a:lnTo>
                <a:lnTo>
                  <a:pt x="1917" y="830"/>
                </a:lnTo>
                <a:lnTo>
                  <a:pt x="1804" y="527"/>
                </a:lnTo>
                <a:lnTo>
                  <a:pt x="1724" y="503"/>
                </a:lnTo>
                <a:lnTo>
                  <a:pt x="1694" y="433"/>
                </a:lnTo>
                <a:lnTo>
                  <a:pt x="865" y="177"/>
                </a:lnTo>
                <a:lnTo>
                  <a:pt x="764" y="130"/>
                </a:lnTo>
                <a:lnTo>
                  <a:pt x="704" y="174"/>
                </a:lnTo>
                <a:lnTo>
                  <a:pt x="683" y="162"/>
                </a:lnTo>
                <a:lnTo>
                  <a:pt x="718" y="73"/>
                </a:lnTo>
                <a:lnTo>
                  <a:pt x="737" y="12"/>
                </a:lnTo>
                <a:lnTo>
                  <a:pt x="708" y="0"/>
                </a:lnTo>
                <a:lnTo>
                  <a:pt x="369" y="141"/>
                </a:lnTo>
                <a:lnTo>
                  <a:pt x="332" y="143"/>
                </a:lnTo>
                <a:lnTo>
                  <a:pt x="266" y="113"/>
                </a:lnTo>
                <a:lnTo>
                  <a:pt x="203" y="155"/>
                </a:lnTo>
                <a:lnTo>
                  <a:pt x="214" y="406"/>
                </a:lnTo>
                <a:lnTo>
                  <a:pt x="0" y="661"/>
                </a:lnTo>
                <a:lnTo>
                  <a:pt x="59" y="831"/>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88" name="Freeform 30">
            <a:extLst>
              <a:ext uri="{FF2B5EF4-FFF2-40B4-BE49-F238E27FC236}">
                <a16:creationId xmlns:a16="http://schemas.microsoft.com/office/drawing/2014/main" id="{795755C9-61D5-AED9-0739-B9F3DA3072B7}"/>
              </a:ext>
            </a:extLst>
          </p:cNvPr>
          <p:cNvSpPr>
            <a:spLocks/>
          </p:cNvSpPr>
          <p:nvPr/>
        </p:nvSpPr>
        <p:spPr bwMode="auto">
          <a:xfrm>
            <a:off x="5191125" y="2309609"/>
            <a:ext cx="630237" cy="1101725"/>
          </a:xfrm>
          <a:custGeom>
            <a:avLst/>
            <a:gdLst>
              <a:gd name="T0" fmla="*/ 2147483647 w 1586"/>
              <a:gd name="T1" fmla="*/ 2147483647 h 2776"/>
              <a:gd name="T2" fmla="*/ 2147483647 w 1586"/>
              <a:gd name="T3" fmla="*/ 2147483647 h 2776"/>
              <a:gd name="T4" fmla="*/ 2147483647 w 1586"/>
              <a:gd name="T5" fmla="*/ 2147483647 h 2776"/>
              <a:gd name="T6" fmla="*/ 2147483647 w 1586"/>
              <a:gd name="T7" fmla="*/ 2147483647 h 2776"/>
              <a:gd name="T8" fmla="*/ 2147483647 w 1586"/>
              <a:gd name="T9" fmla="*/ 2147483647 h 2776"/>
              <a:gd name="T10" fmla="*/ 2147483647 w 1586"/>
              <a:gd name="T11" fmla="*/ 2147483647 h 2776"/>
              <a:gd name="T12" fmla="*/ 2147483647 w 1586"/>
              <a:gd name="T13" fmla="*/ 0 h 2776"/>
              <a:gd name="T14" fmla="*/ 2147483647 w 1586"/>
              <a:gd name="T15" fmla="*/ 2147483647 h 2776"/>
              <a:gd name="T16" fmla="*/ 2147483647 w 1586"/>
              <a:gd name="T17" fmla="*/ 2147483647 h 2776"/>
              <a:gd name="T18" fmla="*/ 2147483647 w 1586"/>
              <a:gd name="T19" fmla="*/ 2147483647 h 2776"/>
              <a:gd name="T20" fmla="*/ 2147483647 w 1586"/>
              <a:gd name="T21" fmla="*/ 2147483647 h 2776"/>
              <a:gd name="T22" fmla="*/ 2147483647 w 1586"/>
              <a:gd name="T23" fmla="*/ 2147483647 h 2776"/>
              <a:gd name="T24" fmla="*/ 2147483647 w 1586"/>
              <a:gd name="T25" fmla="*/ 2147483647 h 2776"/>
              <a:gd name="T26" fmla="*/ 2147483647 w 1586"/>
              <a:gd name="T27" fmla="*/ 2147483647 h 2776"/>
              <a:gd name="T28" fmla="*/ 2147483647 w 1586"/>
              <a:gd name="T29" fmla="*/ 2147483647 h 2776"/>
              <a:gd name="T30" fmla="*/ 2147483647 w 1586"/>
              <a:gd name="T31" fmla="*/ 2147483647 h 2776"/>
              <a:gd name="T32" fmla="*/ 2147483647 w 1586"/>
              <a:gd name="T33" fmla="*/ 2147483647 h 2776"/>
              <a:gd name="T34" fmla="*/ 2147483647 w 1586"/>
              <a:gd name="T35" fmla="*/ 2147483647 h 2776"/>
              <a:gd name="T36" fmla="*/ 2147483647 w 1586"/>
              <a:gd name="T37" fmla="*/ 2147483647 h 2776"/>
              <a:gd name="T38" fmla="*/ 2147483647 w 1586"/>
              <a:gd name="T39" fmla="*/ 2147483647 h 2776"/>
              <a:gd name="T40" fmla="*/ 2147483647 w 1586"/>
              <a:gd name="T41" fmla="*/ 2147483647 h 2776"/>
              <a:gd name="T42" fmla="*/ 2147483647 w 1586"/>
              <a:gd name="T43" fmla="*/ 2147483647 h 2776"/>
              <a:gd name="T44" fmla="*/ 2147483647 w 1586"/>
              <a:gd name="T45" fmla="*/ 2147483647 h 2776"/>
              <a:gd name="T46" fmla="*/ 2147483647 w 1586"/>
              <a:gd name="T47" fmla="*/ 2147483647 h 2776"/>
              <a:gd name="T48" fmla="*/ 2147483647 w 1586"/>
              <a:gd name="T49" fmla="*/ 2147483647 h 2776"/>
              <a:gd name="T50" fmla="*/ 2147483647 w 1586"/>
              <a:gd name="T51" fmla="*/ 2147483647 h 2776"/>
              <a:gd name="T52" fmla="*/ 2147483647 w 1586"/>
              <a:gd name="T53" fmla="*/ 2147483647 h 2776"/>
              <a:gd name="T54" fmla="*/ 2147483647 w 1586"/>
              <a:gd name="T55" fmla="*/ 2147483647 h 2776"/>
              <a:gd name="T56" fmla="*/ 2147483647 w 1586"/>
              <a:gd name="T57" fmla="*/ 2147483647 h 2776"/>
              <a:gd name="T58" fmla="*/ 2147483647 w 1586"/>
              <a:gd name="T59" fmla="*/ 2147483647 h 2776"/>
              <a:gd name="T60" fmla="*/ 2147483647 w 1586"/>
              <a:gd name="T61" fmla="*/ 2147483647 h 2776"/>
              <a:gd name="T62" fmla="*/ 2147483647 w 1586"/>
              <a:gd name="T63" fmla="*/ 2147483647 h 2776"/>
              <a:gd name="T64" fmla="*/ 0 w 1586"/>
              <a:gd name="T65" fmla="*/ 2147483647 h 2776"/>
              <a:gd name="T66" fmla="*/ 2147483647 w 1586"/>
              <a:gd name="T67" fmla="*/ 2147483647 h 27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86"/>
              <a:gd name="T103" fmla="*/ 0 h 2776"/>
              <a:gd name="T104" fmla="*/ 1586 w 1586"/>
              <a:gd name="T105" fmla="*/ 2776 h 27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86" h="2776">
                <a:moveTo>
                  <a:pt x="29" y="1140"/>
                </a:moveTo>
                <a:lnTo>
                  <a:pt x="193" y="787"/>
                </a:lnTo>
                <a:lnTo>
                  <a:pt x="142" y="651"/>
                </a:lnTo>
                <a:lnTo>
                  <a:pt x="412" y="443"/>
                </a:lnTo>
                <a:lnTo>
                  <a:pt x="469" y="288"/>
                </a:lnTo>
                <a:lnTo>
                  <a:pt x="271" y="68"/>
                </a:lnTo>
                <a:lnTo>
                  <a:pt x="1331" y="0"/>
                </a:lnTo>
                <a:lnTo>
                  <a:pt x="1355" y="166"/>
                </a:lnTo>
                <a:lnTo>
                  <a:pt x="1465" y="371"/>
                </a:lnTo>
                <a:lnTo>
                  <a:pt x="1554" y="1429"/>
                </a:lnTo>
                <a:lnTo>
                  <a:pt x="1536" y="1648"/>
                </a:lnTo>
                <a:lnTo>
                  <a:pt x="1586" y="1776"/>
                </a:lnTo>
                <a:lnTo>
                  <a:pt x="1524" y="2014"/>
                </a:lnTo>
                <a:lnTo>
                  <a:pt x="1441" y="2123"/>
                </a:lnTo>
                <a:lnTo>
                  <a:pt x="1399" y="2292"/>
                </a:lnTo>
                <a:lnTo>
                  <a:pt x="1447" y="2350"/>
                </a:lnTo>
                <a:lnTo>
                  <a:pt x="1406" y="2447"/>
                </a:lnTo>
                <a:lnTo>
                  <a:pt x="1426" y="2486"/>
                </a:lnTo>
                <a:lnTo>
                  <a:pt x="1298" y="2533"/>
                </a:lnTo>
                <a:lnTo>
                  <a:pt x="1275" y="2710"/>
                </a:lnTo>
                <a:lnTo>
                  <a:pt x="1094" y="2651"/>
                </a:lnTo>
                <a:lnTo>
                  <a:pt x="998" y="2776"/>
                </a:lnTo>
                <a:lnTo>
                  <a:pt x="945" y="2767"/>
                </a:lnTo>
                <a:lnTo>
                  <a:pt x="880" y="2651"/>
                </a:lnTo>
                <a:lnTo>
                  <a:pt x="781" y="2381"/>
                </a:lnTo>
                <a:lnTo>
                  <a:pt x="541" y="2237"/>
                </a:lnTo>
                <a:lnTo>
                  <a:pt x="496" y="2096"/>
                </a:lnTo>
                <a:lnTo>
                  <a:pt x="571" y="1882"/>
                </a:lnTo>
                <a:lnTo>
                  <a:pt x="508" y="1838"/>
                </a:lnTo>
                <a:lnTo>
                  <a:pt x="351" y="1840"/>
                </a:lnTo>
                <a:lnTo>
                  <a:pt x="320" y="1704"/>
                </a:lnTo>
                <a:lnTo>
                  <a:pt x="62" y="1440"/>
                </a:lnTo>
                <a:lnTo>
                  <a:pt x="0" y="1224"/>
                </a:lnTo>
                <a:lnTo>
                  <a:pt x="29" y="1140"/>
                </a:lnTo>
                <a:close/>
              </a:path>
            </a:pathLst>
          </a:custGeom>
          <a:solidFill>
            <a:sysClr val="window" lastClr="FFFFFF">
              <a:lumMod val="85000"/>
            </a:sysClr>
          </a:solidFill>
          <a:ln w="25400" cap="flat" cmpd="sng">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89" name="Freeform 31">
            <a:extLst>
              <a:ext uri="{FF2B5EF4-FFF2-40B4-BE49-F238E27FC236}">
                <a16:creationId xmlns:a16="http://schemas.microsoft.com/office/drawing/2014/main" id="{68F1B66A-4260-6C4C-C85A-2E4D9028830E}"/>
              </a:ext>
            </a:extLst>
          </p:cNvPr>
          <p:cNvSpPr>
            <a:spLocks/>
          </p:cNvSpPr>
          <p:nvPr/>
        </p:nvSpPr>
        <p:spPr bwMode="auto">
          <a:xfrm>
            <a:off x="5746750" y="2411209"/>
            <a:ext cx="496887" cy="827087"/>
          </a:xfrm>
          <a:custGeom>
            <a:avLst/>
            <a:gdLst>
              <a:gd name="T0" fmla="*/ 2147483647 w 1251"/>
              <a:gd name="T1" fmla="*/ 2147483647 h 2087"/>
              <a:gd name="T2" fmla="*/ 2147483647 w 1251"/>
              <a:gd name="T3" fmla="*/ 2147483647 h 2087"/>
              <a:gd name="T4" fmla="*/ 2147483647 w 1251"/>
              <a:gd name="T5" fmla="*/ 2147483647 h 2087"/>
              <a:gd name="T6" fmla="*/ 2147483647 w 1251"/>
              <a:gd name="T7" fmla="*/ 2147483647 h 2087"/>
              <a:gd name="T8" fmla="*/ 2147483647 w 1251"/>
              <a:gd name="T9" fmla="*/ 2147483647 h 2087"/>
              <a:gd name="T10" fmla="*/ 2147483647 w 1251"/>
              <a:gd name="T11" fmla="*/ 2147483647 h 2087"/>
              <a:gd name="T12" fmla="*/ 2147483647 w 1251"/>
              <a:gd name="T13" fmla="*/ 2147483647 h 2087"/>
              <a:gd name="T14" fmla="*/ 2147483647 w 1251"/>
              <a:gd name="T15" fmla="*/ 2147483647 h 2087"/>
              <a:gd name="T16" fmla="*/ 2147483647 w 1251"/>
              <a:gd name="T17" fmla="*/ 2147483647 h 2087"/>
              <a:gd name="T18" fmla="*/ 2147483647 w 1251"/>
              <a:gd name="T19" fmla="*/ 2147483647 h 2087"/>
              <a:gd name="T20" fmla="*/ 2147483647 w 1251"/>
              <a:gd name="T21" fmla="*/ 2147483647 h 2087"/>
              <a:gd name="T22" fmla="*/ 2147483647 w 1251"/>
              <a:gd name="T23" fmla="*/ 2147483647 h 2087"/>
              <a:gd name="T24" fmla="*/ 2147483647 w 1251"/>
              <a:gd name="T25" fmla="*/ 0 h 2087"/>
              <a:gd name="T26" fmla="*/ 2147483647 w 1251"/>
              <a:gd name="T27" fmla="*/ 2147483647 h 2087"/>
              <a:gd name="T28" fmla="*/ 2147483647 w 1251"/>
              <a:gd name="T29" fmla="*/ 2147483647 h 2087"/>
              <a:gd name="T30" fmla="*/ 2147483647 w 1251"/>
              <a:gd name="T31" fmla="*/ 2147483647 h 2087"/>
              <a:gd name="T32" fmla="*/ 2147483647 w 1251"/>
              <a:gd name="T33" fmla="*/ 2147483647 h 2087"/>
              <a:gd name="T34" fmla="*/ 2147483647 w 1251"/>
              <a:gd name="T35" fmla="*/ 2147483647 h 2087"/>
              <a:gd name="T36" fmla="*/ 2147483647 w 1251"/>
              <a:gd name="T37" fmla="*/ 2147483647 h 2087"/>
              <a:gd name="T38" fmla="*/ 2147483647 w 1251"/>
              <a:gd name="T39" fmla="*/ 2147483647 h 2087"/>
              <a:gd name="T40" fmla="*/ 2147483647 w 1251"/>
              <a:gd name="T41" fmla="*/ 2147483647 h 2087"/>
              <a:gd name="T42" fmla="*/ 0 w 1251"/>
              <a:gd name="T43" fmla="*/ 2147483647 h 2087"/>
              <a:gd name="T44" fmla="*/ 2147483647 w 1251"/>
              <a:gd name="T45" fmla="*/ 2147483647 h 20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1"/>
              <a:gd name="T70" fmla="*/ 0 h 2087"/>
              <a:gd name="T71" fmla="*/ 1251 w 1251"/>
              <a:gd name="T72" fmla="*/ 2087 h 20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51" h="2087">
                <a:moveTo>
                  <a:pt x="41" y="2087"/>
                </a:moveTo>
                <a:lnTo>
                  <a:pt x="75" y="2031"/>
                </a:lnTo>
                <a:lnTo>
                  <a:pt x="321" y="2015"/>
                </a:lnTo>
                <a:lnTo>
                  <a:pt x="514" y="1951"/>
                </a:lnTo>
                <a:lnTo>
                  <a:pt x="707" y="1831"/>
                </a:lnTo>
                <a:lnTo>
                  <a:pt x="868" y="1826"/>
                </a:lnTo>
                <a:lnTo>
                  <a:pt x="1054" y="1523"/>
                </a:lnTo>
                <a:lnTo>
                  <a:pt x="1111" y="1543"/>
                </a:lnTo>
                <a:lnTo>
                  <a:pt x="1251" y="1442"/>
                </a:lnTo>
                <a:lnTo>
                  <a:pt x="1215" y="1362"/>
                </a:lnTo>
                <a:lnTo>
                  <a:pt x="1233" y="1317"/>
                </a:lnTo>
                <a:lnTo>
                  <a:pt x="1091" y="29"/>
                </a:lnTo>
                <a:lnTo>
                  <a:pt x="1078" y="0"/>
                </a:lnTo>
                <a:lnTo>
                  <a:pt x="330" y="83"/>
                </a:lnTo>
                <a:lnTo>
                  <a:pt x="188" y="157"/>
                </a:lnTo>
                <a:lnTo>
                  <a:pt x="66" y="118"/>
                </a:lnTo>
                <a:lnTo>
                  <a:pt x="155" y="1176"/>
                </a:lnTo>
                <a:lnTo>
                  <a:pt x="137" y="1395"/>
                </a:lnTo>
                <a:lnTo>
                  <a:pt x="187" y="1523"/>
                </a:lnTo>
                <a:lnTo>
                  <a:pt x="125" y="1761"/>
                </a:lnTo>
                <a:lnTo>
                  <a:pt x="42" y="1870"/>
                </a:lnTo>
                <a:lnTo>
                  <a:pt x="0" y="2039"/>
                </a:lnTo>
                <a:lnTo>
                  <a:pt x="41" y="2087"/>
                </a:lnTo>
                <a:close/>
              </a:path>
            </a:pathLst>
          </a:custGeom>
          <a:solidFill>
            <a:sysClr val="window" lastClr="FFFFFF">
              <a:lumMod val="85000"/>
            </a:sysClr>
          </a:solidFill>
          <a:ln w="25400" cap="flat" cmpd="sng">
            <a:solidFill>
              <a:sysClr val="windowText" lastClr="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90" name="Freeform 32">
            <a:extLst>
              <a:ext uri="{FF2B5EF4-FFF2-40B4-BE49-F238E27FC236}">
                <a16:creationId xmlns:a16="http://schemas.microsoft.com/office/drawing/2014/main" id="{2FC269C1-A8E1-B5E7-D592-E3AD41EADFAC}"/>
              </a:ext>
            </a:extLst>
          </p:cNvPr>
          <p:cNvSpPr>
            <a:spLocks/>
          </p:cNvSpPr>
          <p:nvPr/>
        </p:nvSpPr>
        <p:spPr bwMode="auto">
          <a:xfrm>
            <a:off x="5561012" y="2930321"/>
            <a:ext cx="1162050" cy="579438"/>
          </a:xfrm>
          <a:custGeom>
            <a:avLst/>
            <a:gdLst>
              <a:gd name="T0" fmla="*/ 2147483647 w 2927"/>
              <a:gd name="T1" fmla="*/ 2147483647 h 1461"/>
              <a:gd name="T2" fmla="*/ 2147483647 w 2927"/>
              <a:gd name="T3" fmla="*/ 2147483647 h 1461"/>
              <a:gd name="T4" fmla="*/ 2147483647 w 2927"/>
              <a:gd name="T5" fmla="*/ 2147483647 h 1461"/>
              <a:gd name="T6" fmla="*/ 2147483647 w 2927"/>
              <a:gd name="T7" fmla="*/ 2147483647 h 1461"/>
              <a:gd name="T8" fmla="*/ 2147483647 w 2927"/>
              <a:gd name="T9" fmla="*/ 2147483647 h 1461"/>
              <a:gd name="T10" fmla="*/ 2147483647 w 2927"/>
              <a:gd name="T11" fmla="*/ 2147483647 h 1461"/>
              <a:gd name="T12" fmla="*/ 2147483647 w 2927"/>
              <a:gd name="T13" fmla="*/ 2147483647 h 1461"/>
              <a:gd name="T14" fmla="*/ 2147483647 w 2927"/>
              <a:gd name="T15" fmla="*/ 2147483647 h 1461"/>
              <a:gd name="T16" fmla="*/ 2147483647 w 2927"/>
              <a:gd name="T17" fmla="*/ 2147483647 h 1461"/>
              <a:gd name="T18" fmla="*/ 2147483647 w 2927"/>
              <a:gd name="T19" fmla="*/ 2147483647 h 1461"/>
              <a:gd name="T20" fmla="*/ 2147483647 w 2927"/>
              <a:gd name="T21" fmla="*/ 2147483647 h 1461"/>
              <a:gd name="T22" fmla="*/ 2147483647 w 2927"/>
              <a:gd name="T23" fmla="*/ 2147483647 h 1461"/>
              <a:gd name="T24" fmla="*/ 2147483647 w 2927"/>
              <a:gd name="T25" fmla="*/ 2147483647 h 1461"/>
              <a:gd name="T26" fmla="*/ 2147483647 w 2927"/>
              <a:gd name="T27" fmla="*/ 2147483647 h 1461"/>
              <a:gd name="T28" fmla="*/ 2147483647 w 2927"/>
              <a:gd name="T29" fmla="*/ 2147483647 h 1461"/>
              <a:gd name="T30" fmla="*/ 2147483647 w 2927"/>
              <a:gd name="T31" fmla="*/ 2147483647 h 1461"/>
              <a:gd name="T32" fmla="*/ 2147483647 w 2927"/>
              <a:gd name="T33" fmla="*/ 2147483647 h 1461"/>
              <a:gd name="T34" fmla="*/ 2147483647 w 2927"/>
              <a:gd name="T35" fmla="*/ 2147483647 h 1461"/>
              <a:gd name="T36" fmla="*/ 2147483647 w 2927"/>
              <a:gd name="T37" fmla="*/ 2147483647 h 1461"/>
              <a:gd name="T38" fmla="*/ 2147483647 w 2927"/>
              <a:gd name="T39" fmla="*/ 2147483647 h 1461"/>
              <a:gd name="T40" fmla="*/ 2147483647 w 2927"/>
              <a:gd name="T41" fmla="*/ 0 h 1461"/>
              <a:gd name="T42" fmla="*/ 2147483647 w 2927"/>
              <a:gd name="T43" fmla="*/ 2147483647 h 1461"/>
              <a:gd name="T44" fmla="*/ 2147483647 w 2927"/>
              <a:gd name="T45" fmla="*/ 2147483647 h 1461"/>
              <a:gd name="T46" fmla="*/ 2147483647 w 2927"/>
              <a:gd name="T47" fmla="*/ 2147483647 h 1461"/>
              <a:gd name="T48" fmla="*/ 2147483647 w 2927"/>
              <a:gd name="T49" fmla="*/ 2147483647 h 1461"/>
              <a:gd name="T50" fmla="*/ 2147483647 w 2927"/>
              <a:gd name="T51" fmla="*/ 2147483647 h 1461"/>
              <a:gd name="T52" fmla="*/ 2147483647 w 2927"/>
              <a:gd name="T53" fmla="*/ 2147483647 h 1461"/>
              <a:gd name="T54" fmla="*/ 2147483647 w 2927"/>
              <a:gd name="T55" fmla="*/ 2147483647 h 1461"/>
              <a:gd name="T56" fmla="*/ 2147483647 w 2927"/>
              <a:gd name="T57" fmla="*/ 2147483647 h 1461"/>
              <a:gd name="T58" fmla="*/ 2147483647 w 2927"/>
              <a:gd name="T59" fmla="*/ 2147483647 h 1461"/>
              <a:gd name="T60" fmla="*/ 2147483647 w 2927"/>
              <a:gd name="T61" fmla="*/ 2147483647 h 1461"/>
              <a:gd name="T62" fmla="*/ 2147483647 w 2927"/>
              <a:gd name="T63" fmla="*/ 2147483647 h 1461"/>
              <a:gd name="T64" fmla="*/ 2147483647 w 2927"/>
              <a:gd name="T65" fmla="*/ 2147483647 h 1461"/>
              <a:gd name="T66" fmla="*/ 2147483647 w 2927"/>
              <a:gd name="T67" fmla="*/ 2147483647 h 1461"/>
              <a:gd name="T68" fmla="*/ 2147483647 w 2927"/>
              <a:gd name="T69" fmla="*/ 2147483647 h 1461"/>
              <a:gd name="T70" fmla="*/ 0 w 2927"/>
              <a:gd name="T71" fmla="*/ 2147483647 h 1461"/>
              <a:gd name="T72" fmla="*/ 2147483647 w 2927"/>
              <a:gd name="T73" fmla="*/ 2147483647 h 14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27"/>
              <a:gd name="T112" fmla="*/ 0 h 1461"/>
              <a:gd name="T113" fmla="*/ 2927 w 2927"/>
              <a:gd name="T114" fmla="*/ 1461 h 14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27" h="1461">
                <a:moveTo>
                  <a:pt x="21" y="1387"/>
                </a:moveTo>
                <a:lnTo>
                  <a:pt x="91" y="1375"/>
                </a:lnTo>
                <a:lnTo>
                  <a:pt x="108" y="1226"/>
                </a:lnTo>
                <a:lnTo>
                  <a:pt x="66" y="1214"/>
                </a:lnTo>
                <a:lnTo>
                  <a:pt x="162" y="1089"/>
                </a:lnTo>
                <a:lnTo>
                  <a:pt x="343" y="1148"/>
                </a:lnTo>
                <a:lnTo>
                  <a:pt x="366" y="971"/>
                </a:lnTo>
                <a:lnTo>
                  <a:pt x="494" y="924"/>
                </a:lnTo>
                <a:lnTo>
                  <a:pt x="474" y="885"/>
                </a:lnTo>
                <a:lnTo>
                  <a:pt x="542" y="722"/>
                </a:lnTo>
                <a:lnTo>
                  <a:pt x="788" y="706"/>
                </a:lnTo>
                <a:lnTo>
                  <a:pt x="981" y="642"/>
                </a:lnTo>
                <a:lnTo>
                  <a:pt x="1109" y="561"/>
                </a:lnTo>
                <a:lnTo>
                  <a:pt x="1174" y="522"/>
                </a:lnTo>
                <a:lnTo>
                  <a:pt x="1335" y="517"/>
                </a:lnTo>
                <a:lnTo>
                  <a:pt x="1521" y="214"/>
                </a:lnTo>
                <a:lnTo>
                  <a:pt x="1578" y="234"/>
                </a:lnTo>
                <a:lnTo>
                  <a:pt x="1718" y="133"/>
                </a:lnTo>
                <a:lnTo>
                  <a:pt x="1682" y="53"/>
                </a:lnTo>
                <a:lnTo>
                  <a:pt x="1700" y="8"/>
                </a:lnTo>
                <a:lnTo>
                  <a:pt x="1825" y="0"/>
                </a:lnTo>
                <a:lnTo>
                  <a:pt x="1907" y="32"/>
                </a:lnTo>
                <a:lnTo>
                  <a:pt x="2163" y="179"/>
                </a:lnTo>
                <a:lnTo>
                  <a:pt x="2342" y="172"/>
                </a:lnTo>
                <a:lnTo>
                  <a:pt x="2428" y="116"/>
                </a:lnTo>
                <a:lnTo>
                  <a:pt x="2629" y="240"/>
                </a:lnTo>
                <a:lnTo>
                  <a:pt x="2695" y="481"/>
                </a:lnTo>
                <a:lnTo>
                  <a:pt x="2927" y="650"/>
                </a:lnTo>
                <a:lnTo>
                  <a:pt x="2814" y="778"/>
                </a:lnTo>
                <a:lnTo>
                  <a:pt x="2615" y="969"/>
                </a:lnTo>
                <a:lnTo>
                  <a:pt x="2612" y="1013"/>
                </a:lnTo>
                <a:lnTo>
                  <a:pt x="2323" y="1197"/>
                </a:lnTo>
                <a:lnTo>
                  <a:pt x="705" y="1348"/>
                </a:lnTo>
                <a:lnTo>
                  <a:pt x="533" y="1339"/>
                </a:lnTo>
                <a:lnTo>
                  <a:pt x="541" y="1422"/>
                </a:lnTo>
                <a:lnTo>
                  <a:pt x="0" y="1461"/>
                </a:lnTo>
                <a:lnTo>
                  <a:pt x="21" y="1387"/>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91" name="Freeform 33">
            <a:extLst>
              <a:ext uri="{FF2B5EF4-FFF2-40B4-BE49-F238E27FC236}">
                <a16:creationId xmlns:a16="http://schemas.microsoft.com/office/drawing/2014/main" id="{5271F8AB-F741-B18C-33A6-9585B387FD7B}"/>
              </a:ext>
            </a:extLst>
          </p:cNvPr>
          <p:cNvSpPr>
            <a:spLocks/>
          </p:cNvSpPr>
          <p:nvPr/>
        </p:nvSpPr>
        <p:spPr bwMode="auto">
          <a:xfrm>
            <a:off x="5435600" y="3363709"/>
            <a:ext cx="1366837" cy="449262"/>
          </a:xfrm>
          <a:custGeom>
            <a:avLst/>
            <a:gdLst>
              <a:gd name="T0" fmla="*/ 2147483647 w 3442"/>
              <a:gd name="T1" fmla="*/ 2147483647 h 1135"/>
              <a:gd name="T2" fmla="*/ 2147483647 w 3442"/>
              <a:gd name="T3" fmla="*/ 2147483647 h 1135"/>
              <a:gd name="T4" fmla="*/ 2147483647 w 3442"/>
              <a:gd name="T5" fmla="*/ 2147483647 h 1135"/>
              <a:gd name="T6" fmla="*/ 2147483647 w 3442"/>
              <a:gd name="T7" fmla="*/ 2147483647 h 1135"/>
              <a:gd name="T8" fmla="*/ 2147483647 w 3442"/>
              <a:gd name="T9" fmla="*/ 2147483647 h 1135"/>
              <a:gd name="T10" fmla="*/ 2147483647 w 3442"/>
              <a:gd name="T11" fmla="*/ 2147483647 h 1135"/>
              <a:gd name="T12" fmla="*/ 2147483647 w 3442"/>
              <a:gd name="T13" fmla="*/ 2147483647 h 1135"/>
              <a:gd name="T14" fmla="*/ 2147483647 w 3442"/>
              <a:gd name="T15" fmla="*/ 2147483647 h 1135"/>
              <a:gd name="T16" fmla="*/ 2147483647 w 3442"/>
              <a:gd name="T17" fmla="*/ 2147483647 h 1135"/>
              <a:gd name="T18" fmla="*/ 2147483647 w 3442"/>
              <a:gd name="T19" fmla="*/ 2147483647 h 1135"/>
              <a:gd name="T20" fmla="*/ 2147483647 w 3442"/>
              <a:gd name="T21" fmla="*/ 2147483647 h 1135"/>
              <a:gd name="T22" fmla="*/ 2147483647 w 3442"/>
              <a:gd name="T23" fmla="*/ 2147483647 h 1135"/>
              <a:gd name="T24" fmla="*/ 2147483647 w 3442"/>
              <a:gd name="T25" fmla="*/ 0 h 1135"/>
              <a:gd name="T26" fmla="*/ 2147483647 w 3442"/>
              <a:gd name="T27" fmla="*/ 2147483647 h 1135"/>
              <a:gd name="T28" fmla="*/ 2147483647 w 3442"/>
              <a:gd name="T29" fmla="*/ 2147483647 h 1135"/>
              <a:gd name="T30" fmla="*/ 2147483647 w 3442"/>
              <a:gd name="T31" fmla="*/ 2147483647 h 1135"/>
              <a:gd name="T32" fmla="*/ 2147483647 w 3442"/>
              <a:gd name="T33" fmla="*/ 2147483647 h 1135"/>
              <a:gd name="T34" fmla="*/ 2147483647 w 3442"/>
              <a:gd name="T35" fmla="*/ 2147483647 h 1135"/>
              <a:gd name="T36" fmla="*/ 2147483647 w 3442"/>
              <a:gd name="T37" fmla="*/ 2147483647 h 1135"/>
              <a:gd name="T38" fmla="*/ 2147483647 w 3442"/>
              <a:gd name="T39" fmla="*/ 2147483647 h 1135"/>
              <a:gd name="T40" fmla="*/ 2147483647 w 3442"/>
              <a:gd name="T41" fmla="*/ 2147483647 h 1135"/>
              <a:gd name="T42" fmla="*/ 2147483647 w 3442"/>
              <a:gd name="T43" fmla="*/ 2147483647 h 1135"/>
              <a:gd name="T44" fmla="*/ 0 w 3442"/>
              <a:gd name="T45" fmla="*/ 2147483647 h 1135"/>
              <a:gd name="T46" fmla="*/ 2147483647 w 3442"/>
              <a:gd name="T47" fmla="*/ 2147483647 h 11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2"/>
              <a:gd name="T73" fmla="*/ 0 h 1135"/>
              <a:gd name="T74" fmla="*/ 3442 w 3442"/>
              <a:gd name="T75" fmla="*/ 1135 h 11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2" h="1135">
                <a:moveTo>
                  <a:pt x="60" y="935"/>
                </a:moveTo>
                <a:lnTo>
                  <a:pt x="39" y="921"/>
                </a:lnTo>
                <a:lnTo>
                  <a:pt x="140" y="843"/>
                </a:lnTo>
                <a:lnTo>
                  <a:pt x="234" y="662"/>
                </a:lnTo>
                <a:lnTo>
                  <a:pt x="204" y="624"/>
                </a:lnTo>
                <a:lnTo>
                  <a:pt x="249" y="540"/>
                </a:lnTo>
                <a:lnTo>
                  <a:pt x="253" y="439"/>
                </a:lnTo>
                <a:lnTo>
                  <a:pt x="317" y="369"/>
                </a:lnTo>
                <a:lnTo>
                  <a:pt x="858" y="330"/>
                </a:lnTo>
                <a:lnTo>
                  <a:pt x="850" y="247"/>
                </a:lnTo>
                <a:lnTo>
                  <a:pt x="1022" y="256"/>
                </a:lnTo>
                <a:lnTo>
                  <a:pt x="2640" y="105"/>
                </a:lnTo>
                <a:lnTo>
                  <a:pt x="3442" y="0"/>
                </a:lnTo>
                <a:lnTo>
                  <a:pt x="3301" y="271"/>
                </a:lnTo>
                <a:lnTo>
                  <a:pt x="3078" y="319"/>
                </a:lnTo>
                <a:lnTo>
                  <a:pt x="2979" y="458"/>
                </a:lnTo>
                <a:lnTo>
                  <a:pt x="2587" y="683"/>
                </a:lnTo>
                <a:lnTo>
                  <a:pt x="2563" y="773"/>
                </a:lnTo>
                <a:lnTo>
                  <a:pt x="2462" y="820"/>
                </a:lnTo>
                <a:lnTo>
                  <a:pt x="2463" y="930"/>
                </a:lnTo>
                <a:lnTo>
                  <a:pt x="1932" y="992"/>
                </a:lnTo>
                <a:lnTo>
                  <a:pt x="864" y="1084"/>
                </a:lnTo>
                <a:lnTo>
                  <a:pt x="0" y="1135"/>
                </a:lnTo>
                <a:lnTo>
                  <a:pt x="60" y="935"/>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92" name="Freeform 34">
            <a:extLst>
              <a:ext uri="{FF2B5EF4-FFF2-40B4-BE49-F238E27FC236}">
                <a16:creationId xmlns:a16="http://schemas.microsoft.com/office/drawing/2014/main" id="{6CDBCE53-F4DC-97A6-5CF3-17CE383C88CA}"/>
              </a:ext>
            </a:extLst>
          </p:cNvPr>
          <p:cNvSpPr>
            <a:spLocks/>
          </p:cNvSpPr>
          <p:nvPr/>
        </p:nvSpPr>
        <p:spPr bwMode="auto">
          <a:xfrm>
            <a:off x="5248275" y="3793921"/>
            <a:ext cx="568325" cy="957263"/>
          </a:xfrm>
          <a:custGeom>
            <a:avLst/>
            <a:gdLst>
              <a:gd name="T0" fmla="*/ 2147483647 w 1432"/>
              <a:gd name="T1" fmla="*/ 2147483647 h 2413"/>
              <a:gd name="T2" fmla="*/ 2147483647 w 1432"/>
              <a:gd name="T3" fmla="*/ 2147483647 h 2413"/>
              <a:gd name="T4" fmla="*/ 2147483647 w 1432"/>
              <a:gd name="T5" fmla="*/ 2147483647 h 2413"/>
              <a:gd name="T6" fmla="*/ 2147483647 w 1432"/>
              <a:gd name="T7" fmla="*/ 2147483647 h 2413"/>
              <a:gd name="T8" fmla="*/ 2147483647 w 1432"/>
              <a:gd name="T9" fmla="*/ 2147483647 h 2413"/>
              <a:gd name="T10" fmla="*/ 2147483647 w 1432"/>
              <a:gd name="T11" fmla="*/ 2147483647 h 2413"/>
              <a:gd name="T12" fmla="*/ 2147483647 w 1432"/>
              <a:gd name="T13" fmla="*/ 2147483647 h 2413"/>
              <a:gd name="T14" fmla="*/ 2147483647 w 1432"/>
              <a:gd name="T15" fmla="*/ 2147483647 h 2413"/>
              <a:gd name="T16" fmla="*/ 2147483647 w 1432"/>
              <a:gd name="T17" fmla="*/ 2147483647 h 2413"/>
              <a:gd name="T18" fmla="*/ 2147483647 w 1432"/>
              <a:gd name="T19" fmla="*/ 0 h 2413"/>
              <a:gd name="T20" fmla="*/ 2147483647 w 1432"/>
              <a:gd name="T21" fmla="*/ 2147483647 h 2413"/>
              <a:gd name="T22" fmla="*/ 2147483647 w 1432"/>
              <a:gd name="T23" fmla="*/ 2147483647 h 2413"/>
              <a:gd name="T24" fmla="*/ 2147483647 w 1432"/>
              <a:gd name="T25" fmla="*/ 2147483647 h 2413"/>
              <a:gd name="T26" fmla="*/ 2147483647 w 1432"/>
              <a:gd name="T27" fmla="*/ 2147483647 h 2413"/>
              <a:gd name="T28" fmla="*/ 2147483647 w 1432"/>
              <a:gd name="T29" fmla="*/ 2147483647 h 2413"/>
              <a:gd name="T30" fmla="*/ 2147483647 w 1432"/>
              <a:gd name="T31" fmla="*/ 2147483647 h 2413"/>
              <a:gd name="T32" fmla="*/ 2147483647 w 1432"/>
              <a:gd name="T33" fmla="*/ 2147483647 h 2413"/>
              <a:gd name="T34" fmla="*/ 2147483647 w 1432"/>
              <a:gd name="T35" fmla="*/ 2147483647 h 2413"/>
              <a:gd name="T36" fmla="*/ 0 w 1432"/>
              <a:gd name="T37" fmla="*/ 2147483647 h 2413"/>
              <a:gd name="T38" fmla="*/ 2147483647 w 1432"/>
              <a:gd name="T39" fmla="*/ 2147483647 h 24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2"/>
              <a:gd name="T61" fmla="*/ 0 h 2413"/>
              <a:gd name="T62" fmla="*/ 1432 w 1432"/>
              <a:gd name="T63" fmla="*/ 2413 h 24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2" h="2413">
                <a:moveTo>
                  <a:pt x="97" y="1687"/>
                </a:moveTo>
                <a:lnTo>
                  <a:pt x="238" y="1499"/>
                </a:lnTo>
                <a:lnTo>
                  <a:pt x="193" y="1449"/>
                </a:lnTo>
                <a:lnTo>
                  <a:pt x="142" y="1061"/>
                </a:lnTo>
                <a:lnTo>
                  <a:pt x="116" y="791"/>
                </a:lnTo>
                <a:lnTo>
                  <a:pt x="217" y="497"/>
                </a:lnTo>
                <a:lnTo>
                  <a:pt x="370" y="293"/>
                </a:lnTo>
                <a:lnTo>
                  <a:pt x="360" y="237"/>
                </a:lnTo>
                <a:lnTo>
                  <a:pt x="472" y="51"/>
                </a:lnTo>
                <a:lnTo>
                  <a:pt x="1336" y="0"/>
                </a:lnTo>
                <a:lnTo>
                  <a:pt x="1376" y="45"/>
                </a:lnTo>
                <a:lnTo>
                  <a:pt x="1336" y="1544"/>
                </a:lnTo>
                <a:lnTo>
                  <a:pt x="1432" y="2269"/>
                </a:lnTo>
                <a:lnTo>
                  <a:pt x="1396" y="2302"/>
                </a:lnTo>
                <a:lnTo>
                  <a:pt x="1212" y="2263"/>
                </a:lnTo>
                <a:lnTo>
                  <a:pt x="932" y="2413"/>
                </a:lnTo>
                <a:lnTo>
                  <a:pt x="790" y="2183"/>
                </a:lnTo>
                <a:lnTo>
                  <a:pt x="814" y="2016"/>
                </a:lnTo>
                <a:lnTo>
                  <a:pt x="0" y="2046"/>
                </a:lnTo>
                <a:lnTo>
                  <a:pt x="97" y="1687"/>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93" name="Freeform 35">
            <a:extLst>
              <a:ext uri="{FF2B5EF4-FFF2-40B4-BE49-F238E27FC236}">
                <a16:creationId xmlns:a16="http://schemas.microsoft.com/office/drawing/2014/main" id="{6F8227AD-C54C-1FBF-555A-9DA4CBBE5309}"/>
              </a:ext>
            </a:extLst>
          </p:cNvPr>
          <p:cNvSpPr>
            <a:spLocks/>
          </p:cNvSpPr>
          <p:nvPr/>
        </p:nvSpPr>
        <p:spPr bwMode="auto">
          <a:xfrm>
            <a:off x="5778500" y="3757409"/>
            <a:ext cx="609600" cy="965200"/>
          </a:xfrm>
          <a:custGeom>
            <a:avLst/>
            <a:gdLst>
              <a:gd name="T0" fmla="*/ 2147483646 w 1536"/>
              <a:gd name="T1" fmla="*/ 2147483646 h 2435"/>
              <a:gd name="T2" fmla="*/ 0 w 1536"/>
              <a:gd name="T3" fmla="*/ 2147483646 h 2435"/>
              <a:gd name="T4" fmla="*/ 2147483646 w 1536"/>
              <a:gd name="T5" fmla="*/ 2147483646 h 2435"/>
              <a:gd name="T6" fmla="*/ 2147483646 w 1536"/>
              <a:gd name="T7" fmla="*/ 2147483646 h 2435"/>
              <a:gd name="T8" fmla="*/ 2147483646 w 1536"/>
              <a:gd name="T9" fmla="*/ 2147483646 h 2435"/>
              <a:gd name="T10" fmla="*/ 2147483646 w 1536"/>
              <a:gd name="T11" fmla="*/ 2147483646 h 2435"/>
              <a:gd name="T12" fmla="*/ 2147483646 w 1536"/>
              <a:gd name="T13" fmla="*/ 2147483646 h 2435"/>
              <a:gd name="T14" fmla="*/ 2147483646 w 1536"/>
              <a:gd name="T15" fmla="*/ 2147483646 h 2435"/>
              <a:gd name="T16" fmla="*/ 2147483646 w 1536"/>
              <a:gd name="T17" fmla="*/ 2147483646 h 2435"/>
              <a:gd name="T18" fmla="*/ 2147483646 w 1536"/>
              <a:gd name="T19" fmla="*/ 2147483646 h 2435"/>
              <a:gd name="T20" fmla="*/ 2147483646 w 1536"/>
              <a:gd name="T21" fmla="*/ 2147483646 h 2435"/>
              <a:gd name="T22" fmla="*/ 2147483646 w 1536"/>
              <a:gd name="T23" fmla="*/ 2147483646 h 2435"/>
              <a:gd name="T24" fmla="*/ 2147483646 w 1536"/>
              <a:gd name="T25" fmla="*/ 2147483646 h 2435"/>
              <a:gd name="T26" fmla="*/ 2147483646 w 1536"/>
              <a:gd name="T27" fmla="*/ 2147483646 h 2435"/>
              <a:gd name="T28" fmla="*/ 2147483646 w 1536"/>
              <a:gd name="T29" fmla="*/ 2147483646 h 2435"/>
              <a:gd name="T30" fmla="*/ 2147483646 w 1536"/>
              <a:gd name="T31" fmla="*/ 2147483646 h 2435"/>
              <a:gd name="T32" fmla="*/ 2147483646 w 1536"/>
              <a:gd name="T33" fmla="*/ 2147483646 h 2435"/>
              <a:gd name="T34" fmla="*/ 2147483646 w 1536"/>
              <a:gd name="T35" fmla="*/ 0 h 2435"/>
              <a:gd name="T36" fmla="*/ 0 w 1536"/>
              <a:gd name="T37" fmla="*/ 2147483646 h 2435"/>
              <a:gd name="T38" fmla="*/ 2147483646 w 1536"/>
              <a:gd name="T39" fmla="*/ 2147483646 h 24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36"/>
              <a:gd name="T61" fmla="*/ 0 h 2435"/>
              <a:gd name="T62" fmla="*/ 1536 w 1536"/>
              <a:gd name="T63" fmla="*/ 2435 h 24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36" h="2435">
                <a:moveTo>
                  <a:pt x="40" y="137"/>
                </a:moveTo>
                <a:lnTo>
                  <a:pt x="0" y="1636"/>
                </a:lnTo>
                <a:lnTo>
                  <a:pt x="96" y="2361"/>
                </a:lnTo>
                <a:lnTo>
                  <a:pt x="205" y="2387"/>
                </a:lnTo>
                <a:lnTo>
                  <a:pt x="297" y="2328"/>
                </a:lnTo>
                <a:lnTo>
                  <a:pt x="356" y="2385"/>
                </a:lnTo>
                <a:lnTo>
                  <a:pt x="268" y="2435"/>
                </a:lnTo>
                <a:lnTo>
                  <a:pt x="482" y="2381"/>
                </a:lnTo>
                <a:lnTo>
                  <a:pt x="527" y="2313"/>
                </a:lnTo>
                <a:lnTo>
                  <a:pt x="494" y="2272"/>
                </a:lnTo>
                <a:lnTo>
                  <a:pt x="511" y="2212"/>
                </a:lnTo>
                <a:lnTo>
                  <a:pt x="410" y="2117"/>
                </a:lnTo>
                <a:lnTo>
                  <a:pt x="414" y="2040"/>
                </a:lnTo>
                <a:lnTo>
                  <a:pt x="1536" y="1941"/>
                </a:lnTo>
                <a:lnTo>
                  <a:pt x="1442" y="1558"/>
                </a:lnTo>
                <a:lnTo>
                  <a:pt x="1503" y="1327"/>
                </a:lnTo>
                <a:lnTo>
                  <a:pt x="1358" y="1027"/>
                </a:lnTo>
                <a:lnTo>
                  <a:pt x="1068" y="0"/>
                </a:lnTo>
                <a:lnTo>
                  <a:pt x="0" y="92"/>
                </a:lnTo>
                <a:lnTo>
                  <a:pt x="40" y="137"/>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294" name="Freeform 36">
            <a:extLst>
              <a:ext uri="{FF2B5EF4-FFF2-40B4-BE49-F238E27FC236}">
                <a16:creationId xmlns:a16="http://schemas.microsoft.com/office/drawing/2014/main" id="{DD45D2F1-F6EE-139A-FDDE-400A14C94872}"/>
              </a:ext>
            </a:extLst>
          </p:cNvPr>
          <p:cNvSpPr>
            <a:spLocks/>
          </p:cNvSpPr>
          <p:nvPr/>
        </p:nvSpPr>
        <p:spPr bwMode="auto">
          <a:xfrm>
            <a:off x="6202362" y="3708196"/>
            <a:ext cx="862013" cy="881063"/>
          </a:xfrm>
          <a:custGeom>
            <a:avLst/>
            <a:gdLst>
              <a:gd name="T0" fmla="*/ 2147483647 w 2171"/>
              <a:gd name="T1" fmla="*/ 2147483647 h 2217"/>
              <a:gd name="T2" fmla="*/ 2147483647 w 2171"/>
              <a:gd name="T3" fmla="*/ 2147483647 h 2217"/>
              <a:gd name="T4" fmla="*/ 2147483647 w 2171"/>
              <a:gd name="T5" fmla="*/ 2147483647 h 2217"/>
              <a:gd name="T6" fmla="*/ 2147483647 w 2171"/>
              <a:gd name="T7" fmla="*/ 2147483647 h 2217"/>
              <a:gd name="T8" fmla="*/ 2147483647 w 2171"/>
              <a:gd name="T9" fmla="*/ 2147483647 h 2217"/>
              <a:gd name="T10" fmla="*/ 2147483647 w 2171"/>
              <a:gd name="T11" fmla="*/ 2147483647 h 2217"/>
              <a:gd name="T12" fmla="*/ 2147483647 w 2171"/>
              <a:gd name="T13" fmla="*/ 2147483647 h 2217"/>
              <a:gd name="T14" fmla="*/ 2147483647 w 2171"/>
              <a:gd name="T15" fmla="*/ 2147483647 h 2217"/>
              <a:gd name="T16" fmla="*/ 2147483647 w 2171"/>
              <a:gd name="T17" fmla="*/ 2147483647 h 2217"/>
              <a:gd name="T18" fmla="*/ 2147483647 w 2171"/>
              <a:gd name="T19" fmla="*/ 2147483647 h 2217"/>
              <a:gd name="T20" fmla="*/ 2147483647 w 2171"/>
              <a:gd name="T21" fmla="*/ 2147483647 h 2217"/>
              <a:gd name="T22" fmla="*/ 2147483647 w 2171"/>
              <a:gd name="T23" fmla="*/ 2147483647 h 2217"/>
              <a:gd name="T24" fmla="*/ 2147483647 w 2171"/>
              <a:gd name="T25" fmla="*/ 2147483647 h 2217"/>
              <a:gd name="T26" fmla="*/ 2147483647 w 2171"/>
              <a:gd name="T27" fmla="*/ 2147483647 h 2217"/>
              <a:gd name="T28" fmla="*/ 2147483647 w 2171"/>
              <a:gd name="T29" fmla="*/ 2147483647 h 2217"/>
              <a:gd name="T30" fmla="*/ 2147483647 w 2171"/>
              <a:gd name="T31" fmla="*/ 2147483647 h 2217"/>
              <a:gd name="T32" fmla="*/ 2147483647 w 2171"/>
              <a:gd name="T33" fmla="*/ 2147483647 h 2217"/>
              <a:gd name="T34" fmla="*/ 2147483647 w 2171"/>
              <a:gd name="T35" fmla="*/ 2147483647 h 2217"/>
              <a:gd name="T36" fmla="*/ 2147483647 w 2171"/>
              <a:gd name="T37" fmla="*/ 2147483647 h 2217"/>
              <a:gd name="T38" fmla="*/ 2147483647 w 2171"/>
              <a:gd name="T39" fmla="*/ 0 h 2217"/>
              <a:gd name="T40" fmla="*/ 2147483647 w 2171"/>
              <a:gd name="T41" fmla="*/ 2147483647 h 2217"/>
              <a:gd name="T42" fmla="*/ 0 w 2171"/>
              <a:gd name="T43" fmla="*/ 2147483647 h 2217"/>
              <a:gd name="T44" fmla="*/ 2147483647 w 2171"/>
              <a:gd name="T45" fmla="*/ 2147483647 h 22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71"/>
              <a:gd name="T70" fmla="*/ 0 h 2217"/>
              <a:gd name="T71" fmla="*/ 2171 w 2171"/>
              <a:gd name="T72" fmla="*/ 2217 h 22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71" h="2217">
                <a:moveTo>
                  <a:pt x="290" y="1148"/>
                </a:moveTo>
                <a:lnTo>
                  <a:pt x="435" y="1448"/>
                </a:lnTo>
                <a:lnTo>
                  <a:pt x="374" y="1679"/>
                </a:lnTo>
                <a:lnTo>
                  <a:pt x="468" y="2062"/>
                </a:lnTo>
                <a:lnTo>
                  <a:pt x="551" y="2194"/>
                </a:lnTo>
                <a:lnTo>
                  <a:pt x="1713" y="2125"/>
                </a:lnTo>
                <a:lnTo>
                  <a:pt x="1724" y="2208"/>
                </a:lnTo>
                <a:lnTo>
                  <a:pt x="1795" y="2217"/>
                </a:lnTo>
                <a:lnTo>
                  <a:pt x="1769" y="2033"/>
                </a:lnTo>
                <a:lnTo>
                  <a:pt x="1818" y="1980"/>
                </a:lnTo>
                <a:lnTo>
                  <a:pt x="1986" y="2012"/>
                </a:lnTo>
                <a:lnTo>
                  <a:pt x="2013" y="1885"/>
                </a:lnTo>
                <a:lnTo>
                  <a:pt x="1992" y="1707"/>
                </a:lnTo>
                <a:lnTo>
                  <a:pt x="2063" y="1660"/>
                </a:lnTo>
                <a:lnTo>
                  <a:pt x="2171" y="1321"/>
                </a:lnTo>
                <a:lnTo>
                  <a:pt x="2096" y="1308"/>
                </a:lnTo>
                <a:lnTo>
                  <a:pt x="1814" y="875"/>
                </a:lnTo>
                <a:lnTo>
                  <a:pt x="1207" y="325"/>
                </a:lnTo>
                <a:lnTo>
                  <a:pt x="941" y="157"/>
                </a:lnTo>
                <a:lnTo>
                  <a:pt x="1027" y="0"/>
                </a:lnTo>
                <a:lnTo>
                  <a:pt x="531" y="59"/>
                </a:lnTo>
                <a:lnTo>
                  <a:pt x="0" y="121"/>
                </a:lnTo>
                <a:lnTo>
                  <a:pt x="290" y="1148"/>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95" name="Freeform 37">
            <a:extLst>
              <a:ext uri="{FF2B5EF4-FFF2-40B4-BE49-F238E27FC236}">
                <a16:creationId xmlns:a16="http://schemas.microsoft.com/office/drawing/2014/main" id="{351A3821-79A6-83AC-BC96-77D4A25157F9}"/>
              </a:ext>
            </a:extLst>
          </p:cNvPr>
          <p:cNvSpPr>
            <a:spLocks/>
          </p:cNvSpPr>
          <p:nvPr/>
        </p:nvSpPr>
        <p:spPr bwMode="auto">
          <a:xfrm>
            <a:off x="5942012" y="4494009"/>
            <a:ext cx="1452563" cy="1071562"/>
          </a:xfrm>
          <a:custGeom>
            <a:avLst/>
            <a:gdLst>
              <a:gd name="T0" fmla="*/ 0 w 3663"/>
              <a:gd name="T1" fmla="*/ 2147483647 h 2698"/>
              <a:gd name="T2" fmla="*/ 2147483647 w 3663"/>
              <a:gd name="T3" fmla="*/ 2147483647 h 2698"/>
              <a:gd name="T4" fmla="*/ 2147483647 w 3663"/>
              <a:gd name="T5" fmla="*/ 2147483647 h 2698"/>
              <a:gd name="T6" fmla="*/ 2147483647 w 3663"/>
              <a:gd name="T7" fmla="*/ 2147483647 h 2698"/>
              <a:gd name="T8" fmla="*/ 2147483647 w 3663"/>
              <a:gd name="T9" fmla="*/ 2147483647 h 2698"/>
              <a:gd name="T10" fmla="*/ 2147483647 w 3663"/>
              <a:gd name="T11" fmla="*/ 2147483647 h 2698"/>
              <a:gd name="T12" fmla="*/ 2147483647 w 3663"/>
              <a:gd name="T13" fmla="*/ 2147483647 h 2698"/>
              <a:gd name="T14" fmla="*/ 2147483647 w 3663"/>
              <a:gd name="T15" fmla="*/ 2147483647 h 2698"/>
              <a:gd name="T16" fmla="*/ 2147483647 w 3663"/>
              <a:gd name="T17" fmla="*/ 2147483647 h 2698"/>
              <a:gd name="T18" fmla="*/ 2147483647 w 3663"/>
              <a:gd name="T19" fmla="*/ 2147483647 h 2698"/>
              <a:gd name="T20" fmla="*/ 2147483647 w 3663"/>
              <a:gd name="T21" fmla="*/ 2147483647 h 2698"/>
              <a:gd name="T22" fmla="*/ 2147483647 w 3663"/>
              <a:gd name="T23" fmla="*/ 2147483647 h 2698"/>
              <a:gd name="T24" fmla="*/ 2147483647 w 3663"/>
              <a:gd name="T25" fmla="*/ 2147483647 h 2698"/>
              <a:gd name="T26" fmla="*/ 2147483647 w 3663"/>
              <a:gd name="T27" fmla="*/ 2147483647 h 2698"/>
              <a:gd name="T28" fmla="*/ 2147483647 w 3663"/>
              <a:gd name="T29" fmla="*/ 2147483647 h 2698"/>
              <a:gd name="T30" fmla="*/ 2147483647 w 3663"/>
              <a:gd name="T31" fmla="*/ 2147483647 h 2698"/>
              <a:gd name="T32" fmla="*/ 2147483647 w 3663"/>
              <a:gd name="T33" fmla="*/ 2147483647 h 2698"/>
              <a:gd name="T34" fmla="*/ 2147483647 w 3663"/>
              <a:gd name="T35" fmla="*/ 2147483647 h 2698"/>
              <a:gd name="T36" fmla="*/ 2147483647 w 3663"/>
              <a:gd name="T37" fmla="*/ 2147483647 h 2698"/>
              <a:gd name="T38" fmla="*/ 2147483647 w 3663"/>
              <a:gd name="T39" fmla="*/ 2147483647 h 2698"/>
              <a:gd name="T40" fmla="*/ 2147483647 w 3663"/>
              <a:gd name="T41" fmla="*/ 2147483647 h 2698"/>
              <a:gd name="T42" fmla="*/ 2147483647 w 3663"/>
              <a:gd name="T43" fmla="*/ 2147483647 h 2698"/>
              <a:gd name="T44" fmla="*/ 2147483647 w 3663"/>
              <a:gd name="T45" fmla="*/ 2147483647 h 2698"/>
              <a:gd name="T46" fmla="*/ 2147483647 w 3663"/>
              <a:gd name="T47" fmla="*/ 2147483647 h 2698"/>
              <a:gd name="T48" fmla="*/ 2147483647 w 3663"/>
              <a:gd name="T49" fmla="*/ 2147483647 h 2698"/>
              <a:gd name="T50" fmla="*/ 2147483647 w 3663"/>
              <a:gd name="T51" fmla="*/ 2147483647 h 2698"/>
              <a:gd name="T52" fmla="*/ 2147483647 w 3663"/>
              <a:gd name="T53" fmla="*/ 2147483647 h 2698"/>
              <a:gd name="T54" fmla="*/ 2147483647 w 3663"/>
              <a:gd name="T55" fmla="*/ 2147483647 h 2698"/>
              <a:gd name="T56" fmla="*/ 2147483647 w 3663"/>
              <a:gd name="T57" fmla="*/ 2147483647 h 2698"/>
              <a:gd name="T58" fmla="*/ 2147483647 w 3663"/>
              <a:gd name="T59" fmla="*/ 2147483647 h 2698"/>
              <a:gd name="T60" fmla="*/ 2147483647 w 3663"/>
              <a:gd name="T61" fmla="*/ 2147483647 h 2698"/>
              <a:gd name="T62" fmla="*/ 2147483647 w 3663"/>
              <a:gd name="T63" fmla="*/ 2147483647 h 2698"/>
              <a:gd name="T64" fmla="*/ 2147483647 w 3663"/>
              <a:gd name="T65" fmla="*/ 2147483647 h 2698"/>
              <a:gd name="T66" fmla="*/ 2147483647 w 3663"/>
              <a:gd name="T67" fmla="*/ 2147483647 h 2698"/>
              <a:gd name="T68" fmla="*/ 2147483647 w 3663"/>
              <a:gd name="T69" fmla="*/ 2147483647 h 2698"/>
              <a:gd name="T70" fmla="*/ 2147483647 w 3663"/>
              <a:gd name="T71" fmla="*/ 2147483647 h 2698"/>
              <a:gd name="T72" fmla="*/ 2147483647 w 3663"/>
              <a:gd name="T73" fmla="*/ 2147483647 h 2698"/>
              <a:gd name="T74" fmla="*/ 2147483647 w 3663"/>
              <a:gd name="T75" fmla="*/ 0 h 2698"/>
              <a:gd name="T76" fmla="*/ 2147483647 w 3663"/>
              <a:gd name="T77" fmla="*/ 2147483647 h 2698"/>
              <a:gd name="T78" fmla="*/ 2147483647 w 3663"/>
              <a:gd name="T79" fmla="*/ 2147483647 h 2698"/>
              <a:gd name="T80" fmla="*/ 2147483647 w 3663"/>
              <a:gd name="T81" fmla="*/ 2147483647 h 2698"/>
              <a:gd name="T82" fmla="*/ 2147483647 w 3663"/>
              <a:gd name="T83" fmla="*/ 2147483647 h 2698"/>
              <a:gd name="T84" fmla="*/ 2147483647 w 3663"/>
              <a:gd name="T85" fmla="*/ 2147483647 h 2698"/>
              <a:gd name="T86" fmla="*/ 2147483647 w 3663"/>
              <a:gd name="T87" fmla="*/ 2147483647 h 2698"/>
              <a:gd name="T88" fmla="*/ 2147483647 w 3663"/>
              <a:gd name="T89" fmla="*/ 2147483647 h 2698"/>
              <a:gd name="T90" fmla="*/ 0 w 3663"/>
              <a:gd name="T91" fmla="*/ 2147483647 h 26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3"/>
              <a:gd name="T139" fmla="*/ 0 h 2698"/>
              <a:gd name="T140" fmla="*/ 3663 w 3663"/>
              <a:gd name="T141" fmla="*/ 2698 h 26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3" h="2698">
                <a:moveTo>
                  <a:pt x="0" y="258"/>
                </a:moveTo>
                <a:lnTo>
                  <a:pt x="101" y="353"/>
                </a:lnTo>
                <a:lnTo>
                  <a:pt x="84" y="413"/>
                </a:lnTo>
                <a:lnTo>
                  <a:pt x="117" y="454"/>
                </a:lnTo>
                <a:lnTo>
                  <a:pt x="72" y="522"/>
                </a:lnTo>
                <a:lnTo>
                  <a:pt x="503" y="376"/>
                </a:lnTo>
                <a:lnTo>
                  <a:pt x="1051" y="719"/>
                </a:lnTo>
                <a:lnTo>
                  <a:pt x="1500" y="479"/>
                </a:lnTo>
                <a:lnTo>
                  <a:pt x="1762" y="535"/>
                </a:lnTo>
                <a:lnTo>
                  <a:pt x="2088" y="855"/>
                </a:lnTo>
                <a:lnTo>
                  <a:pt x="2205" y="860"/>
                </a:lnTo>
                <a:lnTo>
                  <a:pt x="2314" y="1081"/>
                </a:lnTo>
                <a:lnTo>
                  <a:pt x="2288" y="1511"/>
                </a:lnTo>
                <a:lnTo>
                  <a:pt x="2361" y="1558"/>
                </a:lnTo>
                <a:lnTo>
                  <a:pt x="2374" y="1483"/>
                </a:lnTo>
                <a:lnTo>
                  <a:pt x="2483" y="1481"/>
                </a:lnTo>
                <a:lnTo>
                  <a:pt x="2377" y="1686"/>
                </a:lnTo>
                <a:lnTo>
                  <a:pt x="2657" y="1968"/>
                </a:lnTo>
                <a:lnTo>
                  <a:pt x="2701" y="1885"/>
                </a:lnTo>
                <a:lnTo>
                  <a:pt x="2721" y="2082"/>
                </a:lnTo>
                <a:lnTo>
                  <a:pt x="2813" y="2125"/>
                </a:lnTo>
                <a:lnTo>
                  <a:pt x="2911" y="2366"/>
                </a:lnTo>
                <a:lnTo>
                  <a:pt x="3006" y="2366"/>
                </a:lnTo>
                <a:lnTo>
                  <a:pt x="3221" y="2588"/>
                </a:lnTo>
                <a:lnTo>
                  <a:pt x="3339" y="2606"/>
                </a:lnTo>
                <a:lnTo>
                  <a:pt x="3339" y="2639"/>
                </a:lnTo>
                <a:lnTo>
                  <a:pt x="3253" y="2698"/>
                </a:lnTo>
                <a:lnTo>
                  <a:pt x="3443" y="2675"/>
                </a:lnTo>
                <a:lnTo>
                  <a:pt x="3562" y="2621"/>
                </a:lnTo>
                <a:lnTo>
                  <a:pt x="3628" y="2307"/>
                </a:lnTo>
                <a:lnTo>
                  <a:pt x="3663" y="2322"/>
                </a:lnTo>
                <a:lnTo>
                  <a:pt x="3631" y="1889"/>
                </a:lnTo>
                <a:lnTo>
                  <a:pt x="3589" y="1760"/>
                </a:lnTo>
                <a:lnTo>
                  <a:pt x="3191" y="1131"/>
                </a:lnTo>
                <a:lnTo>
                  <a:pt x="2881" y="534"/>
                </a:lnTo>
                <a:lnTo>
                  <a:pt x="2692" y="44"/>
                </a:lnTo>
                <a:lnTo>
                  <a:pt x="2644" y="32"/>
                </a:lnTo>
                <a:lnTo>
                  <a:pt x="2476" y="0"/>
                </a:lnTo>
                <a:lnTo>
                  <a:pt x="2427" y="53"/>
                </a:lnTo>
                <a:lnTo>
                  <a:pt x="2453" y="237"/>
                </a:lnTo>
                <a:lnTo>
                  <a:pt x="2382" y="228"/>
                </a:lnTo>
                <a:lnTo>
                  <a:pt x="2371" y="145"/>
                </a:lnTo>
                <a:lnTo>
                  <a:pt x="1209" y="214"/>
                </a:lnTo>
                <a:lnTo>
                  <a:pt x="1126" y="82"/>
                </a:lnTo>
                <a:lnTo>
                  <a:pt x="4" y="181"/>
                </a:lnTo>
                <a:lnTo>
                  <a:pt x="0" y="258"/>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96" name="Freeform 38">
            <a:extLst>
              <a:ext uri="{FF2B5EF4-FFF2-40B4-BE49-F238E27FC236}">
                <a16:creationId xmlns:a16="http://schemas.microsoft.com/office/drawing/2014/main" id="{AF958FB0-9236-194B-5688-EB5255B3BAF4}"/>
              </a:ext>
            </a:extLst>
          </p:cNvPr>
          <p:cNvSpPr>
            <a:spLocks/>
          </p:cNvSpPr>
          <p:nvPr/>
        </p:nvSpPr>
        <p:spPr bwMode="auto">
          <a:xfrm>
            <a:off x="6180137" y="2288971"/>
            <a:ext cx="671513" cy="736600"/>
          </a:xfrm>
          <a:custGeom>
            <a:avLst/>
            <a:gdLst>
              <a:gd name="T0" fmla="*/ 0 w 1695"/>
              <a:gd name="T1" fmla="*/ 2147483647 h 1855"/>
              <a:gd name="T2" fmla="*/ 2147483647 w 1695"/>
              <a:gd name="T3" fmla="*/ 2147483647 h 1855"/>
              <a:gd name="T4" fmla="*/ 2147483647 w 1695"/>
              <a:gd name="T5" fmla="*/ 2147483647 h 1855"/>
              <a:gd name="T6" fmla="*/ 2147483647 w 1695"/>
              <a:gd name="T7" fmla="*/ 2147483647 h 1855"/>
              <a:gd name="T8" fmla="*/ 2147483647 w 1695"/>
              <a:gd name="T9" fmla="*/ 2147483647 h 1855"/>
              <a:gd name="T10" fmla="*/ 2147483647 w 1695"/>
              <a:gd name="T11" fmla="*/ 2147483647 h 1855"/>
              <a:gd name="T12" fmla="*/ 2147483647 w 1695"/>
              <a:gd name="T13" fmla="*/ 2147483647 h 1855"/>
              <a:gd name="T14" fmla="*/ 2147483647 w 1695"/>
              <a:gd name="T15" fmla="*/ 2147483647 h 1855"/>
              <a:gd name="T16" fmla="*/ 2147483647 w 1695"/>
              <a:gd name="T17" fmla="*/ 2147483647 h 1855"/>
              <a:gd name="T18" fmla="*/ 2147483647 w 1695"/>
              <a:gd name="T19" fmla="*/ 2147483647 h 1855"/>
              <a:gd name="T20" fmla="*/ 2147483647 w 1695"/>
              <a:gd name="T21" fmla="*/ 2147483647 h 1855"/>
              <a:gd name="T22" fmla="*/ 2147483647 w 1695"/>
              <a:gd name="T23" fmla="*/ 2147483647 h 1855"/>
              <a:gd name="T24" fmla="*/ 2147483647 w 1695"/>
              <a:gd name="T25" fmla="*/ 2147483647 h 1855"/>
              <a:gd name="T26" fmla="*/ 2147483647 w 1695"/>
              <a:gd name="T27" fmla="*/ 2147483647 h 1855"/>
              <a:gd name="T28" fmla="*/ 2147483647 w 1695"/>
              <a:gd name="T29" fmla="*/ 2147483647 h 1855"/>
              <a:gd name="T30" fmla="*/ 2147483647 w 1695"/>
              <a:gd name="T31" fmla="*/ 0 h 1855"/>
              <a:gd name="T32" fmla="*/ 2147483647 w 1695"/>
              <a:gd name="T33" fmla="*/ 2147483647 h 1855"/>
              <a:gd name="T34" fmla="*/ 2147483647 w 1695"/>
              <a:gd name="T35" fmla="*/ 2147483647 h 1855"/>
              <a:gd name="T36" fmla="*/ 2147483647 w 1695"/>
              <a:gd name="T37" fmla="*/ 2147483647 h 1855"/>
              <a:gd name="T38" fmla="*/ 2147483647 w 1695"/>
              <a:gd name="T39" fmla="*/ 2147483647 h 1855"/>
              <a:gd name="T40" fmla="*/ 2147483647 w 1695"/>
              <a:gd name="T41" fmla="*/ 2147483647 h 1855"/>
              <a:gd name="T42" fmla="*/ 0 w 1695"/>
              <a:gd name="T43" fmla="*/ 2147483647 h 18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95"/>
              <a:gd name="T67" fmla="*/ 0 h 1855"/>
              <a:gd name="T68" fmla="*/ 1695 w 1695"/>
              <a:gd name="T69" fmla="*/ 1855 h 18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95" h="1855">
                <a:moveTo>
                  <a:pt x="0" y="335"/>
                </a:moveTo>
                <a:lnTo>
                  <a:pt x="142" y="1623"/>
                </a:lnTo>
                <a:lnTo>
                  <a:pt x="349" y="1647"/>
                </a:lnTo>
                <a:lnTo>
                  <a:pt x="605" y="1794"/>
                </a:lnTo>
                <a:lnTo>
                  <a:pt x="784" y="1787"/>
                </a:lnTo>
                <a:lnTo>
                  <a:pt x="870" y="1731"/>
                </a:lnTo>
                <a:lnTo>
                  <a:pt x="1071" y="1855"/>
                </a:lnTo>
                <a:lnTo>
                  <a:pt x="1193" y="1749"/>
                </a:lnTo>
                <a:lnTo>
                  <a:pt x="1217" y="1550"/>
                </a:lnTo>
                <a:lnTo>
                  <a:pt x="1297" y="1588"/>
                </a:lnTo>
                <a:lnTo>
                  <a:pt x="1336" y="1421"/>
                </a:lnTo>
                <a:lnTo>
                  <a:pt x="1621" y="1176"/>
                </a:lnTo>
                <a:lnTo>
                  <a:pt x="1668" y="774"/>
                </a:lnTo>
                <a:lnTo>
                  <a:pt x="1638" y="689"/>
                </a:lnTo>
                <a:lnTo>
                  <a:pt x="1695" y="647"/>
                </a:lnTo>
                <a:lnTo>
                  <a:pt x="1583" y="0"/>
                </a:lnTo>
                <a:lnTo>
                  <a:pt x="1297" y="149"/>
                </a:lnTo>
                <a:lnTo>
                  <a:pt x="1153" y="299"/>
                </a:lnTo>
                <a:lnTo>
                  <a:pt x="1048" y="309"/>
                </a:lnTo>
                <a:lnTo>
                  <a:pt x="885" y="391"/>
                </a:lnTo>
                <a:lnTo>
                  <a:pt x="508" y="261"/>
                </a:lnTo>
                <a:lnTo>
                  <a:pt x="0" y="335"/>
                </a:lnTo>
                <a:close/>
              </a:path>
            </a:pathLst>
          </a:custGeom>
          <a:solidFill>
            <a:sysClr val="window" lastClr="FFFFFF">
              <a:lumMod val="85000"/>
            </a:sysClr>
          </a:solidFill>
          <a:ln w="25400"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97" name="Freeform 39">
            <a:extLst>
              <a:ext uri="{FF2B5EF4-FFF2-40B4-BE49-F238E27FC236}">
                <a16:creationId xmlns:a16="http://schemas.microsoft.com/office/drawing/2014/main" id="{B06257C1-F596-75BF-6A81-0D588C97B7BE}"/>
              </a:ext>
            </a:extLst>
          </p:cNvPr>
          <p:cNvSpPr>
            <a:spLocks/>
          </p:cNvSpPr>
          <p:nvPr/>
        </p:nvSpPr>
        <p:spPr bwMode="auto">
          <a:xfrm>
            <a:off x="6605587" y="2546146"/>
            <a:ext cx="715963" cy="692150"/>
          </a:xfrm>
          <a:custGeom>
            <a:avLst/>
            <a:gdLst>
              <a:gd name="T0" fmla="*/ 0 w 1806"/>
              <a:gd name="T1" fmla="*/ 2147483647 h 1746"/>
              <a:gd name="T2" fmla="*/ 2147483647 w 1806"/>
              <a:gd name="T3" fmla="*/ 2147483647 h 1746"/>
              <a:gd name="T4" fmla="*/ 2147483647 w 1806"/>
              <a:gd name="T5" fmla="*/ 2147483647 h 1746"/>
              <a:gd name="T6" fmla="*/ 2147483647 w 1806"/>
              <a:gd name="T7" fmla="*/ 2147483647 h 1746"/>
              <a:gd name="T8" fmla="*/ 2147483647 w 1806"/>
              <a:gd name="T9" fmla="*/ 2147483647 h 1746"/>
              <a:gd name="T10" fmla="*/ 2147483647 w 1806"/>
              <a:gd name="T11" fmla="*/ 2147483647 h 1746"/>
              <a:gd name="T12" fmla="*/ 2147483647 w 1806"/>
              <a:gd name="T13" fmla="*/ 2147483647 h 1746"/>
              <a:gd name="T14" fmla="*/ 2147483647 w 1806"/>
              <a:gd name="T15" fmla="*/ 2147483647 h 1746"/>
              <a:gd name="T16" fmla="*/ 2147483647 w 1806"/>
              <a:gd name="T17" fmla="*/ 2147483647 h 1746"/>
              <a:gd name="T18" fmla="*/ 2147483647 w 1806"/>
              <a:gd name="T19" fmla="*/ 2147483647 h 1746"/>
              <a:gd name="T20" fmla="*/ 2147483647 w 1806"/>
              <a:gd name="T21" fmla="*/ 2147483647 h 1746"/>
              <a:gd name="T22" fmla="*/ 2147483647 w 1806"/>
              <a:gd name="T23" fmla="*/ 2147483647 h 1746"/>
              <a:gd name="T24" fmla="*/ 2147483647 w 1806"/>
              <a:gd name="T25" fmla="*/ 2147483647 h 1746"/>
              <a:gd name="T26" fmla="*/ 2147483647 w 1806"/>
              <a:gd name="T27" fmla="*/ 2147483647 h 1746"/>
              <a:gd name="T28" fmla="*/ 2147483647 w 1806"/>
              <a:gd name="T29" fmla="*/ 2147483647 h 1746"/>
              <a:gd name="T30" fmla="*/ 2147483647 w 1806"/>
              <a:gd name="T31" fmla="*/ 2147483647 h 1746"/>
              <a:gd name="T32" fmla="*/ 2147483647 w 1806"/>
              <a:gd name="T33" fmla="*/ 2147483647 h 1746"/>
              <a:gd name="T34" fmla="*/ 2147483647 w 1806"/>
              <a:gd name="T35" fmla="*/ 2147483647 h 1746"/>
              <a:gd name="T36" fmla="*/ 2147483647 w 1806"/>
              <a:gd name="T37" fmla="*/ 2147483647 h 1746"/>
              <a:gd name="T38" fmla="*/ 2147483647 w 1806"/>
              <a:gd name="T39" fmla="*/ 0 h 1746"/>
              <a:gd name="T40" fmla="*/ 2147483647 w 1806"/>
              <a:gd name="T41" fmla="*/ 2147483647 h 1746"/>
              <a:gd name="T42" fmla="*/ 2147483647 w 1806"/>
              <a:gd name="T43" fmla="*/ 2147483647 h 1746"/>
              <a:gd name="T44" fmla="*/ 2147483647 w 1806"/>
              <a:gd name="T45" fmla="*/ 2147483647 h 1746"/>
              <a:gd name="T46" fmla="*/ 2147483647 w 1806"/>
              <a:gd name="T47" fmla="*/ 2147483647 h 1746"/>
              <a:gd name="T48" fmla="*/ 2147483647 w 1806"/>
              <a:gd name="T49" fmla="*/ 2147483647 h 1746"/>
              <a:gd name="T50" fmla="*/ 2147483647 w 1806"/>
              <a:gd name="T51" fmla="*/ 2147483647 h 1746"/>
              <a:gd name="T52" fmla="*/ 2147483647 w 1806"/>
              <a:gd name="T53" fmla="*/ 2147483647 h 1746"/>
              <a:gd name="T54" fmla="*/ 0 w 1806"/>
              <a:gd name="T55" fmla="*/ 2147483647 h 17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06"/>
              <a:gd name="T85" fmla="*/ 0 h 1746"/>
              <a:gd name="T86" fmla="*/ 1806 w 1806"/>
              <a:gd name="T87" fmla="*/ 1746 h 174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06" h="1746">
                <a:moveTo>
                  <a:pt x="0" y="1208"/>
                </a:moveTo>
                <a:lnTo>
                  <a:pt x="66" y="1449"/>
                </a:lnTo>
                <a:lnTo>
                  <a:pt x="298" y="1618"/>
                </a:lnTo>
                <a:lnTo>
                  <a:pt x="408" y="1746"/>
                </a:lnTo>
                <a:lnTo>
                  <a:pt x="755" y="1610"/>
                </a:lnTo>
                <a:lnTo>
                  <a:pt x="907" y="1585"/>
                </a:lnTo>
                <a:lnTo>
                  <a:pt x="993" y="1481"/>
                </a:lnTo>
                <a:lnTo>
                  <a:pt x="1129" y="957"/>
                </a:lnTo>
                <a:lnTo>
                  <a:pt x="1272" y="1022"/>
                </a:lnTo>
                <a:lnTo>
                  <a:pt x="1554" y="449"/>
                </a:lnTo>
                <a:lnTo>
                  <a:pt x="1774" y="570"/>
                </a:lnTo>
                <a:lnTo>
                  <a:pt x="1806" y="470"/>
                </a:lnTo>
                <a:lnTo>
                  <a:pt x="1655" y="348"/>
                </a:lnTo>
                <a:lnTo>
                  <a:pt x="1533" y="360"/>
                </a:lnTo>
                <a:lnTo>
                  <a:pt x="1493" y="425"/>
                </a:lnTo>
                <a:lnTo>
                  <a:pt x="1275" y="490"/>
                </a:lnTo>
                <a:lnTo>
                  <a:pt x="1133" y="644"/>
                </a:lnTo>
                <a:lnTo>
                  <a:pt x="1088" y="392"/>
                </a:lnTo>
                <a:lnTo>
                  <a:pt x="699" y="458"/>
                </a:lnTo>
                <a:lnTo>
                  <a:pt x="624" y="0"/>
                </a:lnTo>
                <a:lnTo>
                  <a:pt x="567" y="42"/>
                </a:lnTo>
                <a:lnTo>
                  <a:pt x="597" y="127"/>
                </a:lnTo>
                <a:lnTo>
                  <a:pt x="550" y="529"/>
                </a:lnTo>
                <a:lnTo>
                  <a:pt x="265" y="774"/>
                </a:lnTo>
                <a:lnTo>
                  <a:pt x="226" y="941"/>
                </a:lnTo>
                <a:lnTo>
                  <a:pt x="146" y="903"/>
                </a:lnTo>
                <a:lnTo>
                  <a:pt x="122" y="1102"/>
                </a:lnTo>
                <a:lnTo>
                  <a:pt x="0" y="1208"/>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98" name="Freeform 40">
            <a:extLst>
              <a:ext uri="{FF2B5EF4-FFF2-40B4-BE49-F238E27FC236}">
                <a16:creationId xmlns:a16="http://schemas.microsoft.com/office/drawing/2014/main" id="{9FB755C9-72EB-EEC5-86D3-B52F11F17417}"/>
              </a:ext>
            </a:extLst>
          </p:cNvPr>
          <p:cNvSpPr>
            <a:spLocks/>
          </p:cNvSpPr>
          <p:nvPr/>
        </p:nvSpPr>
        <p:spPr bwMode="auto">
          <a:xfrm>
            <a:off x="7037387" y="2598534"/>
            <a:ext cx="727075" cy="350837"/>
          </a:xfrm>
          <a:custGeom>
            <a:avLst/>
            <a:gdLst>
              <a:gd name="T0" fmla="*/ 0 w 1835"/>
              <a:gd name="T1" fmla="*/ 2147483647 h 885"/>
              <a:gd name="T2" fmla="*/ 2147483647 w 1835"/>
              <a:gd name="T3" fmla="*/ 2147483647 h 885"/>
              <a:gd name="T4" fmla="*/ 2147483647 w 1835"/>
              <a:gd name="T5" fmla="*/ 2147483647 h 885"/>
              <a:gd name="T6" fmla="*/ 2147483647 w 1835"/>
              <a:gd name="T7" fmla="*/ 2147483647 h 885"/>
              <a:gd name="T8" fmla="*/ 2147483647 w 1835"/>
              <a:gd name="T9" fmla="*/ 2147483647 h 885"/>
              <a:gd name="T10" fmla="*/ 2147483647 w 1835"/>
              <a:gd name="T11" fmla="*/ 2147483647 h 885"/>
              <a:gd name="T12" fmla="*/ 2147483647 w 1835"/>
              <a:gd name="T13" fmla="*/ 2147483647 h 885"/>
              <a:gd name="T14" fmla="*/ 2147483647 w 1835"/>
              <a:gd name="T15" fmla="*/ 2147483647 h 885"/>
              <a:gd name="T16" fmla="*/ 2147483647 w 1835"/>
              <a:gd name="T17" fmla="*/ 2147483647 h 885"/>
              <a:gd name="T18" fmla="*/ 2147483647 w 1835"/>
              <a:gd name="T19" fmla="*/ 2147483647 h 885"/>
              <a:gd name="T20" fmla="*/ 2147483647 w 1835"/>
              <a:gd name="T21" fmla="*/ 2147483647 h 885"/>
              <a:gd name="T22" fmla="*/ 2147483647 w 1835"/>
              <a:gd name="T23" fmla="*/ 2147483647 h 885"/>
              <a:gd name="T24" fmla="*/ 2147483647 w 1835"/>
              <a:gd name="T25" fmla="*/ 2147483647 h 885"/>
              <a:gd name="T26" fmla="*/ 2147483647 w 1835"/>
              <a:gd name="T27" fmla="*/ 2147483647 h 885"/>
              <a:gd name="T28" fmla="*/ 2147483647 w 1835"/>
              <a:gd name="T29" fmla="*/ 2147483647 h 885"/>
              <a:gd name="T30" fmla="*/ 2147483647 w 1835"/>
              <a:gd name="T31" fmla="*/ 2147483647 h 885"/>
              <a:gd name="T32" fmla="*/ 2147483647 w 1835"/>
              <a:gd name="T33" fmla="*/ 2147483647 h 885"/>
              <a:gd name="T34" fmla="*/ 2147483647 w 1835"/>
              <a:gd name="T35" fmla="*/ 2147483647 h 885"/>
              <a:gd name="T36" fmla="*/ 2147483647 w 1835"/>
              <a:gd name="T37" fmla="*/ 2147483647 h 885"/>
              <a:gd name="T38" fmla="*/ 2147483647 w 1835"/>
              <a:gd name="T39" fmla="*/ 2147483647 h 885"/>
              <a:gd name="T40" fmla="*/ 2147483647 w 1835"/>
              <a:gd name="T41" fmla="*/ 2147483647 h 885"/>
              <a:gd name="T42" fmla="*/ 2147483647 w 1835"/>
              <a:gd name="T43" fmla="*/ 2147483647 h 885"/>
              <a:gd name="T44" fmla="*/ 2147483647 w 1835"/>
              <a:gd name="T45" fmla="*/ 2147483647 h 885"/>
              <a:gd name="T46" fmla="*/ 2147483647 w 1835"/>
              <a:gd name="T47" fmla="*/ 2147483647 h 885"/>
              <a:gd name="T48" fmla="*/ 2147483647 w 1835"/>
              <a:gd name="T49" fmla="*/ 2147483647 h 885"/>
              <a:gd name="T50" fmla="*/ 2147483647 w 1835"/>
              <a:gd name="T51" fmla="*/ 2147483647 h 885"/>
              <a:gd name="T52" fmla="*/ 2147483647 w 1835"/>
              <a:gd name="T53" fmla="*/ 2147483647 h 885"/>
              <a:gd name="T54" fmla="*/ 2147483647 w 1835"/>
              <a:gd name="T55" fmla="*/ 2147483647 h 885"/>
              <a:gd name="T56" fmla="*/ 2147483647 w 1835"/>
              <a:gd name="T57" fmla="*/ 2147483647 h 885"/>
              <a:gd name="T58" fmla="*/ 2147483647 w 1835"/>
              <a:gd name="T59" fmla="*/ 2147483647 h 885"/>
              <a:gd name="T60" fmla="*/ 2147483647 w 1835"/>
              <a:gd name="T61" fmla="*/ 2147483647 h 885"/>
              <a:gd name="T62" fmla="*/ 2147483647 w 1835"/>
              <a:gd name="T63" fmla="*/ 2147483647 h 885"/>
              <a:gd name="T64" fmla="*/ 2147483647 w 1835"/>
              <a:gd name="T65" fmla="*/ 2147483647 h 885"/>
              <a:gd name="T66" fmla="*/ 2147483647 w 1835"/>
              <a:gd name="T67" fmla="*/ 2147483647 h 885"/>
              <a:gd name="T68" fmla="*/ 2147483647 w 1835"/>
              <a:gd name="T69" fmla="*/ 2147483647 h 885"/>
              <a:gd name="T70" fmla="*/ 2147483647 w 1835"/>
              <a:gd name="T71" fmla="*/ 2147483647 h 885"/>
              <a:gd name="T72" fmla="*/ 2147483647 w 1835"/>
              <a:gd name="T73" fmla="*/ 0 h 885"/>
              <a:gd name="T74" fmla="*/ 0 w 1835"/>
              <a:gd name="T75" fmla="*/ 2147483647 h 8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35"/>
              <a:gd name="T115" fmla="*/ 0 h 885"/>
              <a:gd name="T116" fmla="*/ 1835 w 1835"/>
              <a:gd name="T117" fmla="*/ 885 h 8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35" h="885">
                <a:moveTo>
                  <a:pt x="0" y="261"/>
                </a:moveTo>
                <a:lnTo>
                  <a:pt x="45" y="513"/>
                </a:lnTo>
                <a:lnTo>
                  <a:pt x="187" y="359"/>
                </a:lnTo>
                <a:lnTo>
                  <a:pt x="405" y="294"/>
                </a:lnTo>
                <a:lnTo>
                  <a:pt x="445" y="229"/>
                </a:lnTo>
                <a:lnTo>
                  <a:pt x="567" y="217"/>
                </a:lnTo>
                <a:lnTo>
                  <a:pt x="718" y="339"/>
                </a:lnTo>
                <a:lnTo>
                  <a:pt x="826" y="368"/>
                </a:lnTo>
                <a:lnTo>
                  <a:pt x="1024" y="546"/>
                </a:lnTo>
                <a:lnTo>
                  <a:pt x="953" y="713"/>
                </a:lnTo>
                <a:lnTo>
                  <a:pt x="981" y="789"/>
                </a:lnTo>
                <a:lnTo>
                  <a:pt x="1061" y="756"/>
                </a:lnTo>
                <a:lnTo>
                  <a:pt x="1144" y="756"/>
                </a:lnTo>
                <a:lnTo>
                  <a:pt x="1184" y="810"/>
                </a:lnTo>
                <a:lnTo>
                  <a:pt x="1275" y="810"/>
                </a:lnTo>
                <a:lnTo>
                  <a:pt x="1313" y="795"/>
                </a:lnTo>
                <a:lnTo>
                  <a:pt x="1250" y="635"/>
                </a:lnTo>
                <a:lnTo>
                  <a:pt x="1241" y="359"/>
                </a:lnTo>
                <a:lnTo>
                  <a:pt x="1165" y="314"/>
                </a:lnTo>
                <a:lnTo>
                  <a:pt x="1313" y="184"/>
                </a:lnTo>
                <a:lnTo>
                  <a:pt x="1320" y="104"/>
                </a:lnTo>
                <a:lnTo>
                  <a:pt x="1405" y="112"/>
                </a:lnTo>
                <a:lnTo>
                  <a:pt x="1297" y="288"/>
                </a:lnTo>
                <a:lnTo>
                  <a:pt x="1360" y="495"/>
                </a:lnTo>
                <a:lnTo>
                  <a:pt x="1388" y="551"/>
                </a:lnTo>
                <a:lnTo>
                  <a:pt x="1432" y="579"/>
                </a:lnTo>
                <a:lnTo>
                  <a:pt x="1346" y="576"/>
                </a:lnTo>
                <a:lnTo>
                  <a:pt x="1375" y="704"/>
                </a:lnTo>
                <a:lnTo>
                  <a:pt x="1523" y="790"/>
                </a:lnTo>
                <a:lnTo>
                  <a:pt x="1557" y="810"/>
                </a:lnTo>
                <a:lnTo>
                  <a:pt x="1600" y="810"/>
                </a:lnTo>
                <a:lnTo>
                  <a:pt x="1579" y="885"/>
                </a:lnTo>
                <a:lnTo>
                  <a:pt x="1759" y="795"/>
                </a:lnTo>
                <a:lnTo>
                  <a:pt x="1793" y="677"/>
                </a:lnTo>
                <a:lnTo>
                  <a:pt x="1835" y="563"/>
                </a:lnTo>
                <a:lnTo>
                  <a:pt x="1579" y="612"/>
                </a:lnTo>
                <a:lnTo>
                  <a:pt x="1410" y="0"/>
                </a:lnTo>
                <a:lnTo>
                  <a:pt x="0" y="261"/>
                </a:lnTo>
                <a:close/>
              </a:path>
            </a:pathLst>
          </a:custGeom>
          <a:solidFill>
            <a:sysClr val="window" lastClr="FFFFFF">
              <a:lumMod val="85000"/>
            </a:sysClr>
          </a:solidFill>
          <a:ln w="25400" cap="flat" cmpd="sng">
            <a:solidFill>
              <a:sysClr val="windowText" lastClr="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299" name="Freeform 41">
            <a:extLst>
              <a:ext uri="{FF2B5EF4-FFF2-40B4-BE49-F238E27FC236}">
                <a16:creationId xmlns:a16="http://schemas.microsoft.com/office/drawing/2014/main" id="{C2579B5C-9F4C-A255-DF63-40D179FEAC80}"/>
              </a:ext>
            </a:extLst>
          </p:cNvPr>
          <p:cNvSpPr>
            <a:spLocks/>
          </p:cNvSpPr>
          <p:nvPr/>
        </p:nvSpPr>
        <p:spPr bwMode="auto">
          <a:xfrm>
            <a:off x="6483350" y="2723946"/>
            <a:ext cx="1238250" cy="681038"/>
          </a:xfrm>
          <a:custGeom>
            <a:avLst/>
            <a:gdLst>
              <a:gd name="T0" fmla="*/ 2147483647 w 3119"/>
              <a:gd name="T1" fmla="*/ 2147483647 h 1716"/>
              <a:gd name="T2" fmla="*/ 2147483647 w 3119"/>
              <a:gd name="T3" fmla="*/ 2147483647 h 1716"/>
              <a:gd name="T4" fmla="*/ 2147483647 w 3119"/>
              <a:gd name="T5" fmla="*/ 2147483647 h 1716"/>
              <a:gd name="T6" fmla="*/ 2147483647 w 3119"/>
              <a:gd name="T7" fmla="*/ 2147483647 h 1716"/>
              <a:gd name="T8" fmla="*/ 2147483647 w 3119"/>
              <a:gd name="T9" fmla="*/ 2147483647 h 1716"/>
              <a:gd name="T10" fmla="*/ 2147483647 w 3119"/>
              <a:gd name="T11" fmla="*/ 2147483647 h 1716"/>
              <a:gd name="T12" fmla="*/ 2147483647 w 3119"/>
              <a:gd name="T13" fmla="*/ 2147483647 h 1716"/>
              <a:gd name="T14" fmla="*/ 2147483647 w 3119"/>
              <a:gd name="T15" fmla="*/ 2147483647 h 1716"/>
              <a:gd name="T16" fmla="*/ 2147483647 w 3119"/>
              <a:gd name="T17" fmla="*/ 2147483647 h 1716"/>
              <a:gd name="T18" fmla="*/ 2147483647 w 3119"/>
              <a:gd name="T19" fmla="*/ 2147483647 h 1716"/>
              <a:gd name="T20" fmla="*/ 2147483647 w 3119"/>
              <a:gd name="T21" fmla="*/ 0 h 1716"/>
              <a:gd name="T22" fmla="*/ 2147483647 w 3119"/>
              <a:gd name="T23" fmla="*/ 2147483647 h 1716"/>
              <a:gd name="T24" fmla="*/ 2147483647 w 3119"/>
              <a:gd name="T25" fmla="*/ 2147483647 h 1716"/>
              <a:gd name="T26" fmla="*/ 2147483647 w 3119"/>
              <a:gd name="T27" fmla="*/ 2147483647 h 1716"/>
              <a:gd name="T28" fmla="*/ 2147483647 w 3119"/>
              <a:gd name="T29" fmla="*/ 2147483647 h 1716"/>
              <a:gd name="T30" fmla="*/ 2147483647 w 3119"/>
              <a:gd name="T31" fmla="*/ 2147483647 h 1716"/>
              <a:gd name="T32" fmla="*/ 2147483647 w 3119"/>
              <a:gd name="T33" fmla="*/ 2147483647 h 1716"/>
              <a:gd name="T34" fmla="*/ 2147483647 w 3119"/>
              <a:gd name="T35" fmla="*/ 2147483647 h 1716"/>
              <a:gd name="T36" fmla="*/ 2147483647 w 3119"/>
              <a:gd name="T37" fmla="*/ 2147483647 h 1716"/>
              <a:gd name="T38" fmla="*/ 2147483647 w 3119"/>
              <a:gd name="T39" fmla="*/ 2147483647 h 1716"/>
              <a:gd name="T40" fmla="*/ 2147483647 w 3119"/>
              <a:gd name="T41" fmla="*/ 2147483647 h 1716"/>
              <a:gd name="T42" fmla="*/ 2147483647 w 3119"/>
              <a:gd name="T43" fmla="*/ 2147483647 h 1716"/>
              <a:gd name="T44" fmla="*/ 2147483647 w 3119"/>
              <a:gd name="T45" fmla="*/ 2147483647 h 1716"/>
              <a:gd name="T46" fmla="*/ 2147483647 w 3119"/>
              <a:gd name="T47" fmla="*/ 2147483647 h 1716"/>
              <a:gd name="T48" fmla="*/ 2147483647 w 3119"/>
              <a:gd name="T49" fmla="*/ 2147483647 h 1716"/>
              <a:gd name="T50" fmla="*/ 2147483647 w 3119"/>
              <a:gd name="T51" fmla="*/ 2147483647 h 1716"/>
              <a:gd name="T52" fmla="*/ 2147483647 w 3119"/>
              <a:gd name="T53" fmla="*/ 2147483647 h 1716"/>
              <a:gd name="T54" fmla="*/ 2147483647 w 3119"/>
              <a:gd name="T55" fmla="*/ 2147483647 h 1716"/>
              <a:gd name="T56" fmla="*/ 2147483647 w 3119"/>
              <a:gd name="T57" fmla="*/ 2147483647 h 1716"/>
              <a:gd name="T58" fmla="*/ 0 w 3119"/>
              <a:gd name="T59" fmla="*/ 2147483647 h 1716"/>
              <a:gd name="T60" fmla="*/ 2147483647 w 3119"/>
              <a:gd name="T61" fmla="*/ 2147483647 h 17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19"/>
              <a:gd name="T94" fmla="*/ 0 h 1716"/>
              <a:gd name="T95" fmla="*/ 3119 w 3119"/>
              <a:gd name="T96" fmla="*/ 1716 h 171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19" h="1716">
                <a:moveTo>
                  <a:pt x="289" y="1532"/>
                </a:moveTo>
                <a:lnTo>
                  <a:pt x="292" y="1488"/>
                </a:lnTo>
                <a:lnTo>
                  <a:pt x="491" y="1297"/>
                </a:lnTo>
                <a:lnTo>
                  <a:pt x="604" y="1169"/>
                </a:lnTo>
                <a:lnTo>
                  <a:pt x="714" y="1297"/>
                </a:lnTo>
                <a:lnTo>
                  <a:pt x="1061" y="1161"/>
                </a:lnTo>
                <a:lnTo>
                  <a:pt x="1213" y="1136"/>
                </a:lnTo>
                <a:lnTo>
                  <a:pt x="1299" y="1032"/>
                </a:lnTo>
                <a:lnTo>
                  <a:pt x="1435" y="508"/>
                </a:lnTo>
                <a:lnTo>
                  <a:pt x="1578" y="573"/>
                </a:lnTo>
                <a:lnTo>
                  <a:pt x="1860" y="0"/>
                </a:lnTo>
                <a:lnTo>
                  <a:pt x="2080" y="121"/>
                </a:lnTo>
                <a:lnTo>
                  <a:pt x="2112" y="21"/>
                </a:lnTo>
                <a:lnTo>
                  <a:pt x="2220" y="50"/>
                </a:lnTo>
                <a:lnTo>
                  <a:pt x="2418" y="228"/>
                </a:lnTo>
                <a:lnTo>
                  <a:pt x="2347" y="395"/>
                </a:lnTo>
                <a:lnTo>
                  <a:pt x="2375" y="471"/>
                </a:lnTo>
                <a:lnTo>
                  <a:pt x="2455" y="438"/>
                </a:lnTo>
                <a:lnTo>
                  <a:pt x="2519" y="517"/>
                </a:lnTo>
                <a:lnTo>
                  <a:pt x="2826" y="611"/>
                </a:lnTo>
                <a:lnTo>
                  <a:pt x="2540" y="602"/>
                </a:lnTo>
                <a:lnTo>
                  <a:pt x="2837" y="860"/>
                </a:lnTo>
                <a:lnTo>
                  <a:pt x="2651" y="833"/>
                </a:lnTo>
                <a:lnTo>
                  <a:pt x="3027" y="1072"/>
                </a:lnTo>
                <a:lnTo>
                  <a:pt x="3119" y="1232"/>
                </a:lnTo>
                <a:lnTo>
                  <a:pt x="3057" y="1208"/>
                </a:lnTo>
                <a:lnTo>
                  <a:pt x="3043" y="1250"/>
                </a:lnTo>
                <a:lnTo>
                  <a:pt x="1816" y="1484"/>
                </a:lnTo>
                <a:lnTo>
                  <a:pt x="802" y="1611"/>
                </a:lnTo>
                <a:lnTo>
                  <a:pt x="0" y="1716"/>
                </a:lnTo>
                <a:lnTo>
                  <a:pt x="289" y="1532"/>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00" name="Freeform 42">
            <a:extLst>
              <a:ext uri="{FF2B5EF4-FFF2-40B4-BE49-F238E27FC236}">
                <a16:creationId xmlns:a16="http://schemas.microsoft.com/office/drawing/2014/main" id="{E6E55D5D-E663-2877-C6CE-CB565EA52B71}"/>
              </a:ext>
            </a:extLst>
          </p:cNvPr>
          <p:cNvSpPr>
            <a:spLocks/>
          </p:cNvSpPr>
          <p:nvPr/>
        </p:nvSpPr>
        <p:spPr bwMode="auto">
          <a:xfrm>
            <a:off x="7667625" y="2912859"/>
            <a:ext cx="66675" cy="169862"/>
          </a:xfrm>
          <a:custGeom>
            <a:avLst/>
            <a:gdLst>
              <a:gd name="T0" fmla="*/ 0 w 169"/>
              <a:gd name="T1" fmla="*/ 2147483647 h 425"/>
              <a:gd name="T2" fmla="*/ 2147483647 w 169"/>
              <a:gd name="T3" fmla="*/ 2147483647 h 425"/>
              <a:gd name="T4" fmla="*/ 2147483647 w 169"/>
              <a:gd name="T5" fmla="*/ 2147483647 h 425"/>
              <a:gd name="T6" fmla="*/ 2147483647 w 169"/>
              <a:gd name="T7" fmla="*/ 0 h 425"/>
              <a:gd name="T8" fmla="*/ 2147483647 w 169"/>
              <a:gd name="T9" fmla="*/ 2147483647 h 425"/>
              <a:gd name="T10" fmla="*/ 2147483647 w 169"/>
              <a:gd name="T11" fmla="*/ 2147483647 h 425"/>
              <a:gd name="T12" fmla="*/ 0 w 169"/>
              <a:gd name="T13" fmla="*/ 2147483647 h 425"/>
              <a:gd name="T14" fmla="*/ 0 60000 65536"/>
              <a:gd name="T15" fmla="*/ 0 60000 65536"/>
              <a:gd name="T16" fmla="*/ 0 60000 65536"/>
              <a:gd name="T17" fmla="*/ 0 60000 65536"/>
              <a:gd name="T18" fmla="*/ 0 60000 65536"/>
              <a:gd name="T19" fmla="*/ 0 60000 65536"/>
              <a:gd name="T20" fmla="*/ 0 60000 65536"/>
              <a:gd name="T21" fmla="*/ 0 w 169"/>
              <a:gd name="T22" fmla="*/ 0 h 425"/>
              <a:gd name="T23" fmla="*/ 169 w 169"/>
              <a:gd name="T24" fmla="*/ 425 h 4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9" h="425">
                <a:moveTo>
                  <a:pt x="0" y="425"/>
                </a:moveTo>
                <a:lnTo>
                  <a:pt x="59" y="306"/>
                </a:lnTo>
                <a:lnTo>
                  <a:pt x="121" y="233"/>
                </a:lnTo>
                <a:lnTo>
                  <a:pt x="169" y="0"/>
                </a:lnTo>
                <a:lnTo>
                  <a:pt x="68" y="54"/>
                </a:lnTo>
                <a:lnTo>
                  <a:pt x="3" y="276"/>
                </a:lnTo>
                <a:lnTo>
                  <a:pt x="0" y="425"/>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01" name="Freeform 43">
            <a:extLst>
              <a:ext uri="{FF2B5EF4-FFF2-40B4-BE49-F238E27FC236}">
                <a16:creationId xmlns:a16="http://schemas.microsoft.com/office/drawing/2014/main" id="{8950CB2C-66B4-EE30-D4D3-9B3D7F005F86}"/>
              </a:ext>
            </a:extLst>
          </p:cNvPr>
          <p:cNvSpPr>
            <a:spLocks/>
          </p:cNvSpPr>
          <p:nvPr/>
        </p:nvSpPr>
        <p:spPr bwMode="auto">
          <a:xfrm>
            <a:off x="6411912" y="3222421"/>
            <a:ext cx="1366838" cy="593725"/>
          </a:xfrm>
          <a:custGeom>
            <a:avLst/>
            <a:gdLst>
              <a:gd name="T0" fmla="*/ 2147483647 w 3443"/>
              <a:gd name="T1" fmla="*/ 2147483647 h 1501"/>
              <a:gd name="T2" fmla="*/ 2147483647 w 3443"/>
              <a:gd name="T3" fmla="*/ 2147483647 h 1501"/>
              <a:gd name="T4" fmla="*/ 2147483647 w 3443"/>
              <a:gd name="T5" fmla="*/ 2147483647 h 1501"/>
              <a:gd name="T6" fmla="*/ 2147483647 w 3443"/>
              <a:gd name="T7" fmla="*/ 2147483647 h 1501"/>
              <a:gd name="T8" fmla="*/ 2147483647 w 3443"/>
              <a:gd name="T9" fmla="*/ 2147483647 h 1501"/>
              <a:gd name="T10" fmla="*/ 2147483647 w 3443"/>
              <a:gd name="T11" fmla="*/ 2147483647 h 1501"/>
              <a:gd name="T12" fmla="*/ 2147483647 w 3443"/>
              <a:gd name="T13" fmla="*/ 2147483647 h 1501"/>
              <a:gd name="T14" fmla="*/ 2147483647 w 3443"/>
              <a:gd name="T15" fmla="*/ 2147483647 h 1501"/>
              <a:gd name="T16" fmla="*/ 2147483647 w 3443"/>
              <a:gd name="T17" fmla="*/ 2147483647 h 1501"/>
              <a:gd name="T18" fmla="*/ 2147483647 w 3443"/>
              <a:gd name="T19" fmla="*/ 2147483647 h 1501"/>
              <a:gd name="T20" fmla="*/ 2147483647 w 3443"/>
              <a:gd name="T21" fmla="*/ 2147483647 h 1501"/>
              <a:gd name="T22" fmla="*/ 2147483647 w 3443"/>
              <a:gd name="T23" fmla="*/ 2147483647 h 1501"/>
              <a:gd name="T24" fmla="*/ 2147483647 w 3443"/>
              <a:gd name="T25" fmla="*/ 2147483647 h 1501"/>
              <a:gd name="T26" fmla="*/ 2147483647 w 3443"/>
              <a:gd name="T27" fmla="*/ 2147483647 h 1501"/>
              <a:gd name="T28" fmla="*/ 2147483647 w 3443"/>
              <a:gd name="T29" fmla="*/ 2147483647 h 1501"/>
              <a:gd name="T30" fmla="*/ 2147483647 w 3443"/>
              <a:gd name="T31" fmla="*/ 2147483647 h 1501"/>
              <a:gd name="T32" fmla="*/ 2147483647 w 3443"/>
              <a:gd name="T33" fmla="*/ 2147483647 h 1501"/>
              <a:gd name="T34" fmla="*/ 2147483647 w 3443"/>
              <a:gd name="T35" fmla="*/ 2147483647 h 1501"/>
              <a:gd name="T36" fmla="*/ 2147483647 w 3443"/>
              <a:gd name="T37" fmla="*/ 2147483647 h 1501"/>
              <a:gd name="T38" fmla="*/ 2147483647 w 3443"/>
              <a:gd name="T39" fmla="*/ 2147483647 h 1501"/>
              <a:gd name="T40" fmla="*/ 2147483647 w 3443"/>
              <a:gd name="T41" fmla="*/ 2147483647 h 1501"/>
              <a:gd name="T42" fmla="*/ 2147483647 w 3443"/>
              <a:gd name="T43" fmla="*/ 2147483647 h 1501"/>
              <a:gd name="T44" fmla="*/ 2147483647 w 3443"/>
              <a:gd name="T45" fmla="*/ 2147483647 h 1501"/>
              <a:gd name="T46" fmla="*/ 2147483647 w 3443"/>
              <a:gd name="T47" fmla="*/ 2147483647 h 1501"/>
              <a:gd name="T48" fmla="*/ 2147483647 w 3443"/>
              <a:gd name="T49" fmla="*/ 2147483647 h 1501"/>
              <a:gd name="T50" fmla="*/ 2147483647 w 3443"/>
              <a:gd name="T51" fmla="*/ 2147483647 h 1501"/>
              <a:gd name="T52" fmla="*/ 2147483647 w 3443"/>
              <a:gd name="T53" fmla="*/ 2147483647 h 1501"/>
              <a:gd name="T54" fmla="*/ 2147483647 w 3443"/>
              <a:gd name="T55" fmla="*/ 0 h 1501"/>
              <a:gd name="T56" fmla="*/ 2147483647 w 3443"/>
              <a:gd name="T57" fmla="*/ 2147483647 h 1501"/>
              <a:gd name="T58" fmla="*/ 2147483647 w 3443"/>
              <a:gd name="T59" fmla="*/ 2147483647 h 1501"/>
              <a:gd name="T60" fmla="*/ 2147483647 w 3443"/>
              <a:gd name="T61" fmla="*/ 2147483647 h 1501"/>
              <a:gd name="T62" fmla="*/ 2147483647 w 3443"/>
              <a:gd name="T63" fmla="*/ 2147483647 h 1501"/>
              <a:gd name="T64" fmla="*/ 2147483647 w 3443"/>
              <a:gd name="T65" fmla="*/ 2147483647 h 1501"/>
              <a:gd name="T66" fmla="*/ 2147483647 w 3443"/>
              <a:gd name="T67" fmla="*/ 2147483647 h 1501"/>
              <a:gd name="T68" fmla="*/ 2147483647 w 3443"/>
              <a:gd name="T69" fmla="*/ 2147483647 h 1501"/>
              <a:gd name="T70" fmla="*/ 0 w 3443"/>
              <a:gd name="T71" fmla="*/ 2147483647 h 1501"/>
              <a:gd name="T72" fmla="*/ 2147483647 w 3443"/>
              <a:gd name="T73" fmla="*/ 2147483647 h 150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43"/>
              <a:gd name="T112" fmla="*/ 0 h 1501"/>
              <a:gd name="T113" fmla="*/ 3443 w 3443"/>
              <a:gd name="T114" fmla="*/ 1501 h 150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43" h="1501">
                <a:moveTo>
                  <a:pt x="1" y="1291"/>
                </a:moveTo>
                <a:lnTo>
                  <a:pt x="497" y="1232"/>
                </a:lnTo>
                <a:lnTo>
                  <a:pt x="790" y="1092"/>
                </a:lnTo>
                <a:lnTo>
                  <a:pt x="1337" y="1035"/>
                </a:lnTo>
                <a:lnTo>
                  <a:pt x="1563" y="1172"/>
                </a:lnTo>
                <a:lnTo>
                  <a:pt x="1920" y="1122"/>
                </a:lnTo>
                <a:lnTo>
                  <a:pt x="2464" y="1501"/>
                </a:lnTo>
                <a:lnTo>
                  <a:pt x="2671" y="1454"/>
                </a:lnTo>
                <a:lnTo>
                  <a:pt x="2974" y="1021"/>
                </a:lnTo>
                <a:lnTo>
                  <a:pt x="3218" y="926"/>
                </a:lnTo>
                <a:lnTo>
                  <a:pt x="3292" y="800"/>
                </a:lnTo>
                <a:lnTo>
                  <a:pt x="3028" y="846"/>
                </a:lnTo>
                <a:lnTo>
                  <a:pt x="2958" y="762"/>
                </a:lnTo>
                <a:lnTo>
                  <a:pt x="3123" y="720"/>
                </a:lnTo>
                <a:lnTo>
                  <a:pt x="3117" y="659"/>
                </a:lnTo>
                <a:lnTo>
                  <a:pt x="2936" y="596"/>
                </a:lnTo>
                <a:lnTo>
                  <a:pt x="3167" y="516"/>
                </a:lnTo>
                <a:lnTo>
                  <a:pt x="3153" y="608"/>
                </a:lnTo>
                <a:lnTo>
                  <a:pt x="3306" y="602"/>
                </a:lnTo>
                <a:lnTo>
                  <a:pt x="3388" y="447"/>
                </a:lnTo>
                <a:lnTo>
                  <a:pt x="3443" y="441"/>
                </a:lnTo>
                <a:lnTo>
                  <a:pt x="3407" y="304"/>
                </a:lnTo>
                <a:lnTo>
                  <a:pt x="3301" y="441"/>
                </a:lnTo>
                <a:lnTo>
                  <a:pt x="3200" y="135"/>
                </a:lnTo>
                <a:lnTo>
                  <a:pt x="3271" y="121"/>
                </a:lnTo>
                <a:lnTo>
                  <a:pt x="3365" y="205"/>
                </a:lnTo>
                <a:lnTo>
                  <a:pt x="3294" y="64"/>
                </a:lnTo>
                <a:lnTo>
                  <a:pt x="3221" y="0"/>
                </a:lnTo>
                <a:lnTo>
                  <a:pt x="1994" y="234"/>
                </a:lnTo>
                <a:lnTo>
                  <a:pt x="980" y="361"/>
                </a:lnTo>
                <a:lnTo>
                  <a:pt x="839" y="632"/>
                </a:lnTo>
                <a:lnTo>
                  <a:pt x="616" y="680"/>
                </a:lnTo>
                <a:lnTo>
                  <a:pt x="517" y="819"/>
                </a:lnTo>
                <a:lnTo>
                  <a:pt x="125" y="1044"/>
                </a:lnTo>
                <a:lnTo>
                  <a:pt x="101" y="1134"/>
                </a:lnTo>
                <a:lnTo>
                  <a:pt x="0" y="1181"/>
                </a:lnTo>
                <a:lnTo>
                  <a:pt x="1" y="1291"/>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02" name="Freeform 44">
            <a:extLst>
              <a:ext uri="{FF2B5EF4-FFF2-40B4-BE49-F238E27FC236}">
                <a16:creationId xmlns:a16="http://schemas.microsoft.com/office/drawing/2014/main" id="{5EEBFC5B-5148-1026-FF17-FBB03A71A815}"/>
              </a:ext>
            </a:extLst>
          </p:cNvPr>
          <p:cNvSpPr>
            <a:spLocks/>
          </p:cNvSpPr>
          <p:nvPr/>
        </p:nvSpPr>
        <p:spPr bwMode="auto">
          <a:xfrm>
            <a:off x="6575425" y="3630409"/>
            <a:ext cx="814387" cy="603250"/>
          </a:xfrm>
          <a:custGeom>
            <a:avLst/>
            <a:gdLst>
              <a:gd name="T0" fmla="*/ 2147483647 w 2053"/>
              <a:gd name="T1" fmla="*/ 2147483647 h 1518"/>
              <a:gd name="T2" fmla="*/ 2147483647 w 2053"/>
              <a:gd name="T3" fmla="*/ 2147483647 h 1518"/>
              <a:gd name="T4" fmla="*/ 2147483647 w 2053"/>
              <a:gd name="T5" fmla="*/ 0 h 1518"/>
              <a:gd name="T6" fmla="*/ 2147483647 w 2053"/>
              <a:gd name="T7" fmla="*/ 2147483647 h 1518"/>
              <a:gd name="T8" fmla="*/ 2147483647 w 2053"/>
              <a:gd name="T9" fmla="*/ 2147483647 h 1518"/>
              <a:gd name="T10" fmla="*/ 2147483647 w 2053"/>
              <a:gd name="T11" fmla="*/ 2147483647 h 1518"/>
              <a:gd name="T12" fmla="*/ 2147483647 w 2053"/>
              <a:gd name="T13" fmla="*/ 2147483647 h 1518"/>
              <a:gd name="T14" fmla="*/ 2147483647 w 2053"/>
              <a:gd name="T15" fmla="*/ 2147483647 h 1518"/>
              <a:gd name="T16" fmla="*/ 2147483647 w 2053"/>
              <a:gd name="T17" fmla="*/ 2147483647 h 1518"/>
              <a:gd name="T18" fmla="*/ 2147483647 w 2053"/>
              <a:gd name="T19" fmla="*/ 2147483647 h 1518"/>
              <a:gd name="T20" fmla="*/ 2147483647 w 2053"/>
              <a:gd name="T21" fmla="*/ 2147483647 h 1518"/>
              <a:gd name="T22" fmla="*/ 2147483647 w 2053"/>
              <a:gd name="T23" fmla="*/ 2147483647 h 1518"/>
              <a:gd name="T24" fmla="*/ 2147483647 w 2053"/>
              <a:gd name="T25" fmla="*/ 2147483647 h 1518"/>
              <a:gd name="T26" fmla="*/ 2147483647 w 2053"/>
              <a:gd name="T27" fmla="*/ 2147483647 h 1518"/>
              <a:gd name="T28" fmla="*/ 2147483647 w 2053"/>
              <a:gd name="T29" fmla="*/ 2147483647 h 1518"/>
              <a:gd name="T30" fmla="*/ 2147483647 w 2053"/>
              <a:gd name="T31" fmla="*/ 2147483647 h 1518"/>
              <a:gd name="T32" fmla="*/ 2147483647 w 2053"/>
              <a:gd name="T33" fmla="*/ 2147483647 h 1518"/>
              <a:gd name="T34" fmla="*/ 0 w 2053"/>
              <a:gd name="T35" fmla="*/ 2147483647 h 1518"/>
              <a:gd name="T36" fmla="*/ 2147483647 w 2053"/>
              <a:gd name="T37" fmla="*/ 2147483647 h 15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53"/>
              <a:gd name="T58" fmla="*/ 0 h 1518"/>
              <a:gd name="T59" fmla="*/ 2053 w 2053"/>
              <a:gd name="T60" fmla="*/ 1518 h 15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53" h="1518">
                <a:moveTo>
                  <a:pt x="86" y="197"/>
                </a:moveTo>
                <a:lnTo>
                  <a:pt x="379" y="57"/>
                </a:lnTo>
                <a:lnTo>
                  <a:pt x="926" y="0"/>
                </a:lnTo>
                <a:lnTo>
                  <a:pt x="1152" y="137"/>
                </a:lnTo>
                <a:lnTo>
                  <a:pt x="1509" y="87"/>
                </a:lnTo>
                <a:lnTo>
                  <a:pt x="2053" y="466"/>
                </a:lnTo>
                <a:lnTo>
                  <a:pt x="1814" y="757"/>
                </a:lnTo>
                <a:lnTo>
                  <a:pt x="1823" y="883"/>
                </a:lnTo>
                <a:lnTo>
                  <a:pt x="1413" y="1256"/>
                </a:lnTo>
                <a:lnTo>
                  <a:pt x="1348" y="1265"/>
                </a:lnTo>
                <a:lnTo>
                  <a:pt x="1315" y="1378"/>
                </a:lnTo>
                <a:lnTo>
                  <a:pt x="1227" y="1313"/>
                </a:lnTo>
                <a:lnTo>
                  <a:pt x="1307" y="1417"/>
                </a:lnTo>
                <a:lnTo>
                  <a:pt x="1230" y="1518"/>
                </a:lnTo>
                <a:lnTo>
                  <a:pt x="1155" y="1505"/>
                </a:lnTo>
                <a:lnTo>
                  <a:pt x="873" y="1072"/>
                </a:lnTo>
                <a:lnTo>
                  <a:pt x="266" y="522"/>
                </a:lnTo>
                <a:lnTo>
                  <a:pt x="0" y="354"/>
                </a:lnTo>
                <a:lnTo>
                  <a:pt x="86" y="197"/>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03" name="Freeform 45">
            <a:extLst>
              <a:ext uri="{FF2B5EF4-FFF2-40B4-BE49-F238E27FC236}">
                <a16:creationId xmlns:a16="http://schemas.microsoft.com/office/drawing/2014/main" id="{8599C753-B39A-96B8-AF70-42FB9162BA07}"/>
              </a:ext>
            </a:extLst>
          </p:cNvPr>
          <p:cNvSpPr>
            <a:spLocks/>
          </p:cNvSpPr>
          <p:nvPr/>
        </p:nvSpPr>
        <p:spPr bwMode="auto">
          <a:xfrm>
            <a:off x="7596187" y="2571546"/>
            <a:ext cx="168275" cy="268288"/>
          </a:xfrm>
          <a:custGeom>
            <a:avLst/>
            <a:gdLst>
              <a:gd name="T0" fmla="*/ 0 w 425"/>
              <a:gd name="T1" fmla="*/ 2147483647 h 677"/>
              <a:gd name="T2" fmla="*/ 2147483647 w 425"/>
              <a:gd name="T3" fmla="*/ 0 h 677"/>
              <a:gd name="T4" fmla="*/ 2147483647 w 425"/>
              <a:gd name="T5" fmla="*/ 0 h 677"/>
              <a:gd name="T6" fmla="*/ 2147483647 w 425"/>
              <a:gd name="T7" fmla="*/ 2147483647 h 677"/>
              <a:gd name="T8" fmla="*/ 2147483647 w 425"/>
              <a:gd name="T9" fmla="*/ 2147483647 h 677"/>
              <a:gd name="T10" fmla="*/ 2147483647 w 425"/>
              <a:gd name="T11" fmla="*/ 2147483647 h 677"/>
              <a:gd name="T12" fmla="*/ 2147483647 w 425"/>
              <a:gd name="T13" fmla="*/ 2147483647 h 677"/>
              <a:gd name="T14" fmla="*/ 2147483647 w 425"/>
              <a:gd name="T15" fmla="*/ 2147483647 h 677"/>
              <a:gd name="T16" fmla="*/ 2147483647 w 425"/>
              <a:gd name="T17" fmla="*/ 2147483647 h 677"/>
              <a:gd name="T18" fmla="*/ 2147483647 w 425"/>
              <a:gd name="T19" fmla="*/ 2147483647 h 677"/>
              <a:gd name="T20" fmla="*/ 2147483647 w 425"/>
              <a:gd name="T21" fmla="*/ 2147483647 h 677"/>
              <a:gd name="T22" fmla="*/ 2147483647 w 425"/>
              <a:gd name="T23" fmla="*/ 2147483647 h 677"/>
              <a:gd name="T24" fmla="*/ 2147483647 w 425"/>
              <a:gd name="T25" fmla="*/ 2147483647 h 677"/>
              <a:gd name="T26" fmla="*/ 2147483647 w 425"/>
              <a:gd name="T27" fmla="*/ 2147483647 h 677"/>
              <a:gd name="T28" fmla="*/ 2147483647 w 425"/>
              <a:gd name="T29" fmla="*/ 2147483647 h 677"/>
              <a:gd name="T30" fmla="*/ 0 w 425"/>
              <a:gd name="T31" fmla="*/ 2147483647 h 6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5"/>
              <a:gd name="T49" fmla="*/ 0 h 677"/>
              <a:gd name="T50" fmla="*/ 425 w 425"/>
              <a:gd name="T51" fmla="*/ 677 h 6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5" h="677">
                <a:moveTo>
                  <a:pt x="0" y="65"/>
                </a:moveTo>
                <a:lnTo>
                  <a:pt x="58" y="0"/>
                </a:lnTo>
                <a:lnTo>
                  <a:pt x="141" y="0"/>
                </a:lnTo>
                <a:lnTo>
                  <a:pt x="110" y="68"/>
                </a:lnTo>
                <a:lnTo>
                  <a:pt x="89" y="94"/>
                </a:lnTo>
                <a:lnTo>
                  <a:pt x="108" y="166"/>
                </a:lnTo>
                <a:lnTo>
                  <a:pt x="206" y="278"/>
                </a:lnTo>
                <a:lnTo>
                  <a:pt x="227" y="355"/>
                </a:lnTo>
                <a:lnTo>
                  <a:pt x="310" y="448"/>
                </a:lnTo>
                <a:lnTo>
                  <a:pt x="375" y="471"/>
                </a:lnTo>
                <a:lnTo>
                  <a:pt x="406" y="534"/>
                </a:lnTo>
                <a:lnTo>
                  <a:pt x="349" y="584"/>
                </a:lnTo>
                <a:lnTo>
                  <a:pt x="408" y="576"/>
                </a:lnTo>
                <a:lnTo>
                  <a:pt x="425" y="628"/>
                </a:lnTo>
                <a:lnTo>
                  <a:pt x="169" y="677"/>
                </a:lnTo>
                <a:lnTo>
                  <a:pt x="0" y="65"/>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04" name="Freeform 46">
            <a:extLst>
              <a:ext uri="{FF2B5EF4-FFF2-40B4-BE49-F238E27FC236}">
                <a16:creationId xmlns:a16="http://schemas.microsoft.com/office/drawing/2014/main" id="{6167866A-7238-DF0C-1E72-07C353450D97}"/>
              </a:ext>
            </a:extLst>
          </p:cNvPr>
          <p:cNvSpPr>
            <a:spLocks/>
          </p:cNvSpPr>
          <p:nvPr/>
        </p:nvSpPr>
        <p:spPr bwMode="auto">
          <a:xfrm>
            <a:off x="6808787" y="2146096"/>
            <a:ext cx="930275" cy="581025"/>
          </a:xfrm>
          <a:custGeom>
            <a:avLst/>
            <a:gdLst>
              <a:gd name="T0" fmla="*/ 2147483647 w 2346"/>
              <a:gd name="T1" fmla="*/ 2147483647 h 1464"/>
              <a:gd name="T2" fmla="*/ 2147483647 w 2346"/>
              <a:gd name="T3" fmla="*/ 2147483647 h 1464"/>
              <a:gd name="T4" fmla="*/ 2147483647 w 2346"/>
              <a:gd name="T5" fmla="*/ 2147483647 h 1464"/>
              <a:gd name="T6" fmla="*/ 2147483647 w 2346"/>
              <a:gd name="T7" fmla="*/ 2147483647 h 1464"/>
              <a:gd name="T8" fmla="*/ 2147483647 w 2346"/>
              <a:gd name="T9" fmla="*/ 2147483647 h 1464"/>
              <a:gd name="T10" fmla="*/ 2147483647 w 2346"/>
              <a:gd name="T11" fmla="*/ 2147483647 h 1464"/>
              <a:gd name="T12" fmla="*/ 2147483647 w 2346"/>
              <a:gd name="T13" fmla="*/ 2147483647 h 1464"/>
              <a:gd name="T14" fmla="*/ 2147483647 w 2346"/>
              <a:gd name="T15" fmla="*/ 2147483647 h 1464"/>
              <a:gd name="T16" fmla="*/ 2147483647 w 2346"/>
              <a:gd name="T17" fmla="*/ 2147483647 h 1464"/>
              <a:gd name="T18" fmla="*/ 2147483647 w 2346"/>
              <a:gd name="T19" fmla="*/ 2147483647 h 1464"/>
              <a:gd name="T20" fmla="*/ 2147483647 w 2346"/>
              <a:gd name="T21" fmla="*/ 2147483647 h 1464"/>
              <a:gd name="T22" fmla="*/ 2147483647 w 2346"/>
              <a:gd name="T23" fmla="*/ 0 h 1464"/>
              <a:gd name="T24" fmla="*/ 2147483647 w 2346"/>
              <a:gd name="T25" fmla="*/ 2147483647 h 1464"/>
              <a:gd name="T26" fmla="*/ 2147483647 w 2346"/>
              <a:gd name="T27" fmla="*/ 2147483647 h 1464"/>
              <a:gd name="T28" fmla="*/ 0 w 2346"/>
              <a:gd name="T29" fmla="*/ 2147483647 h 1464"/>
              <a:gd name="T30" fmla="*/ 2147483647 w 2346"/>
              <a:gd name="T31" fmla="*/ 2147483647 h 14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46"/>
              <a:gd name="T49" fmla="*/ 0 h 1464"/>
              <a:gd name="T50" fmla="*/ 2346 w 2346"/>
              <a:gd name="T51" fmla="*/ 1464 h 14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46" h="1464">
                <a:moveTo>
                  <a:pt x="187" y="1464"/>
                </a:moveTo>
                <a:lnTo>
                  <a:pt x="576" y="1398"/>
                </a:lnTo>
                <a:lnTo>
                  <a:pt x="1986" y="1137"/>
                </a:lnTo>
                <a:lnTo>
                  <a:pt x="2044" y="1072"/>
                </a:lnTo>
                <a:lnTo>
                  <a:pt x="2127" y="1072"/>
                </a:lnTo>
                <a:lnTo>
                  <a:pt x="2218" y="1009"/>
                </a:lnTo>
                <a:lnTo>
                  <a:pt x="2346" y="840"/>
                </a:lnTo>
                <a:lnTo>
                  <a:pt x="2120" y="658"/>
                </a:lnTo>
                <a:lnTo>
                  <a:pt x="2109" y="489"/>
                </a:lnTo>
                <a:lnTo>
                  <a:pt x="2216" y="254"/>
                </a:lnTo>
                <a:lnTo>
                  <a:pt x="2064" y="172"/>
                </a:lnTo>
                <a:lnTo>
                  <a:pt x="1894" y="0"/>
                </a:lnTo>
                <a:lnTo>
                  <a:pt x="337" y="290"/>
                </a:lnTo>
                <a:lnTo>
                  <a:pt x="257" y="172"/>
                </a:lnTo>
                <a:lnTo>
                  <a:pt x="0" y="359"/>
                </a:lnTo>
                <a:lnTo>
                  <a:pt x="187" y="1464"/>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05" name="Freeform 47">
            <a:extLst>
              <a:ext uri="{FF2B5EF4-FFF2-40B4-BE49-F238E27FC236}">
                <a16:creationId xmlns:a16="http://schemas.microsoft.com/office/drawing/2014/main" id="{57959BA7-D404-3906-18AB-1756DF218A50}"/>
              </a:ext>
            </a:extLst>
          </p:cNvPr>
          <p:cNvSpPr>
            <a:spLocks/>
          </p:cNvSpPr>
          <p:nvPr/>
        </p:nvSpPr>
        <p:spPr bwMode="auto">
          <a:xfrm>
            <a:off x="7640637" y="2247696"/>
            <a:ext cx="201613" cy="474663"/>
          </a:xfrm>
          <a:custGeom>
            <a:avLst/>
            <a:gdLst>
              <a:gd name="T0" fmla="*/ 2147483647 w 508"/>
              <a:gd name="T1" fmla="*/ 2147483647 h 1197"/>
              <a:gd name="T2" fmla="*/ 2147483647 w 508"/>
              <a:gd name="T3" fmla="*/ 2147483647 h 1197"/>
              <a:gd name="T4" fmla="*/ 2147483647 w 508"/>
              <a:gd name="T5" fmla="*/ 2147483647 h 1197"/>
              <a:gd name="T6" fmla="*/ 2147483647 w 508"/>
              <a:gd name="T7" fmla="*/ 2147483647 h 1197"/>
              <a:gd name="T8" fmla="*/ 2147483647 w 508"/>
              <a:gd name="T9" fmla="*/ 2147483647 h 1197"/>
              <a:gd name="T10" fmla="*/ 2147483647 w 508"/>
              <a:gd name="T11" fmla="*/ 0 h 1197"/>
              <a:gd name="T12" fmla="*/ 2147483647 w 508"/>
              <a:gd name="T13" fmla="*/ 2147483647 h 1197"/>
              <a:gd name="T14" fmla="*/ 2147483647 w 508"/>
              <a:gd name="T15" fmla="*/ 2147483647 h 1197"/>
              <a:gd name="T16" fmla="*/ 2147483647 w 508"/>
              <a:gd name="T17" fmla="*/ 2147483647 h 1197"/>
              <a:gd name="T18" fmla="*/ 2147483647 w 508"/>
              <a:gd name="T19" fmla="*/ 2147483647 h 1197"/>
              <a:gd name="T20" fmla="*/ 2147483647 w 508"/>
              <a:gd name="T21" fmla="*/ 2147483647 h 1197"/>
              <a:gd name="T22" fmla="*/ 2147483647 w 508"/>
              <a:gd name="T23" fmla="*/ 2147483647 h 1197"/>
              <a:gd name="T24" fmla="*/ 2147483647 w 508"/>
              <a:gd name="T25" fmla="*/ 2147483647 h 1197"/>
              <a:gd name="T26" fmla="*/ 2147483647 w 508"/>
              <a:gd name="T27" fmla="*/ 2147483647 h 1197"/>
              <a:gd name="T28" fmla="*/ 2147483647 w 508"/>
              <a:gd name="T29" fmla="*/ 2147483647 h 1197"/>
              <a:gd name="T30" fmla="*/ 2147483647 w 508"/>
              <a:gd name="T31" fmla="*/ 2147483647 h 1197"/>
              <a:gd name="T32" fmla="*/ 2147483647 w 508"/>
              <a:gd name="T33" fmla="*/ 2147483647 h 1197"/>
              <a:gd name="T34" fmla="*/ 2147483647 w 508"/>
              <a:gd name="T35" fmla="*/ 2147483647 h 1197"/>
              <a:gd name="T36" fmla="*/ 2147483647 w 508"/>
              <a:gd name="T37" fmla="*/ 2147483647 h 1197"/>
              <a:gd name="T38" fmla="*/ 2147483647 w 508"/>
              <a:gd name="T39" fmla="*/ 2147483647 h 1197"/>
              <a:gd name="T40" fmla="*/ 2147483647 w 508"/>
              <a:gd name="T41" fmla="*/ 2147483647 h 1197"/>
              <a:gd name="T42" fmla="*/ 2147483647 w 508"/>
              <a:gd name="T43" fmla="*/ 2147483647 h 1197"/>
              <a:gd name="T44" fmla="*/ 2147483647 w 508"/>
              <a:gd name="T45" fmla="*/ 2147483647 h 1197"/>
              <a:gd name="T46" fmla="*/ 2147483647 w 508"/>
              <a:gd name="T47" fmla="*/ 2147483647 h 1197"/>
              <a:gd name="T48" fmla="*/ 0 w 508"/>
              <a:gd name="T49" fmla="*/ 2147483647 h 1197"/>
              <a:gd name="T50" fmla="*/ 2147483647 w 508"/>
              <a:gd name="T51" fmla="*/ 2147483647 h 119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8"/>
              <a:gd name="T79" fmla="*/ 0 h 1197"/>
              <a:gd name="T80" fmla="*/ 508 w 508"/>
              <a:gd name="T81" fmla="*/ 1197 h 119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8" h="1197">
                <a:moveTo>
                  <a:pt x="31" y="818"/>
                </a:moveTo>
                <a:lnTo>
                  <a:pt x="122" y="755"/>
                </a:lnTo>
                <a:lnTo>
                  <a:pt x="250" y="586"/>
                </a:lnTo>
                <a:lnTo>
                  <a:pt x="24" y="404"/>
                </a:lnTo>
                <a:lnTo>
                  <a:pt x="13" y="235"/>
                </a:lnTo>
                <a:lnTo>
                  <a:pt x="120" y="0"/>
                </a:lnTo>
                <a:lnTo>
                  <a:pt x="465" y="115"/>
                </a:lnTo>
                <a:lnTo>
                  <a:pt x="468" y="160"/>
                </a:lnTo>
                <a:lnTo>
                  <a:pt x="428" y="292"/>
                </a:lnTo>
                <a:lnTo>
                  <a:pt x="393" y="324"/>
                </a:lnTo>
                <a:lnTo>
                  <a:pt x="384" y="390"/>
                </a:lnTo>
                <a:lnTo>
                  <a:pt x="423" y="411"/>
                </a:lnTo>
                <a:lnTo>
                  <a:pt x="506" y="390"/>
                </a:lnTo>
                <a:lnTo>
                  <a:pt x="508" y="597"/>
                </a:lnTo>
                <a:lnTo>
                  <a:pt x="503" y="722"/>
                </a:lnTo>
                <a:lnTo>
                  <a:pt x="508" y="790"/>
                </a:lnTo>
                <a:lnTo>
                  <a:pt x="477" y="856"/>
                </a:lnTo>
                <a:lnTo>
                  <a:pt x="447" y="858"/>
                </a:lnTo>
                <a:lnTo>
                  <a:pt x="458" y="916"/>
                </a:lnTo>
                <a:lnTo>
                  <a:pt x="334" y="1197"/>
                </a:lnTo>
                <a:lnTo>
                  <a:pt x="298" y="1197"/>
                </a:lnTo>
                <a:lnTo>
                  <a:pt x="289" y="1091"/>
                </a:lnTo>
                <a:lnTo>
                  <a:pt x="200" y="1096"/>
                </a:lnTo>
                <a:lnTo>
                  <a:pt x="25" y="980"/>
                </a:lnTo>
                <a:lnTo>
                  <a:pt x="0" y="886"/>
                </a:lnTo>
                <a:lnTo>
                  <a:pt x="31" y="818"/>
                </a:lnTo>
                <a:close/>
              </a:path>
            </a:pathLst>
          </a:custGeom>
          <a:solidFill>
            <a:srgbClr val="FFC000"/>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06" name="Freeform 48">
            <a:extLst>
              <a:ext uri="{FF2B5EF4-FFF2-40B4-BE49-F238E27FC236}">
                <a16:creationId xmlns:a16="http://schemas.microsoft.com/office/drawing/2014/main" id="{A4F88A0E-8D8E-AD53-124B-B2DAE29F2823}"/>
              </a:ext>
            </a:extLst>
          </p:cNvPr>
          <p:cNvSpPr>
            <a:spLocks/>
          </p:cNvSpPr>
          <p:nvPr/>
        </p:nvSpPr>
        <p:spPr bwMode="auto">
          <a:xfrm>
            <a:off x="6910387" y="1504746"/>
            <a:ext cx="949325" cy="823913"/>
          </a:xfrm>
          <a:custGeom>
            <a:avLst/>
            <a:gdLst>
              <a:gd name="T0" fmla="*/ 2147483647 w 2392"/>
              <a:gd name="T1" fmla="*/ 2147483647 h 2078"/>
              <a:gd name="T2" fmla="*/ 2147483647 w 2392"/>
              <a:gd name="T3" fmla="*/ 2147483647 h 2078"/>
              <a:gd name="T4" fmla="*/ 2147483647 w 2392"/>
              <a:gd name="T5" fmla="*/ 2147483647 h 2078"/>
              <a:gd name="T6" fmla="*/ 2147483647 w 2392"/>
              <a:gd name="T7" fmla="*/ 2147483647 h 2078"/>
              <a:gd name="T8" fmla="*/ 2147483647 w 2392"/>
              <a:gd name="T9" fmla="*/ 2147483647 h 2078"/>
              <a:gd name="T10" fmla="*/ 2147483647 w 2392"/>
              <a:gd name="T11" fmla="*/ 2147483647 h 2078"/>
              <a:gd name="T12" fmla="*/ 2147483647 w 2392"/>
              <a:gd name="T13" fmla="*/ 2147483647 h 2078"/>
              <a:gd name="T14" fmla="*/ 2147483647 w 2392"/>
              <a:gd name="T15" fmla="*/ 2147483647 h 2078"/>
              <a:gd name="T16" fmla="*/ 2147483647 w 2392"/>
              <a:gd name="T17" fmla="*/ 2147483647 h 2078"/>
              <a:gd name="T18" fmla="*/ 2147483647 w 2392"/>
              <a:gd name="T19" fmla="*/ 2147483647 h 2078"/>
              <a:gd name="T20" fmla="*/ 2147483647 w 2392"/>
              <a:gd name="T21" fmla="*/ 2147483647 h 2078"/>
              <a:gd name="T22" fmla="*/ 2147483647 w 2392"/>
              <a:gd name="T23" fmla="*/ 2147483647 h 2078"/>
              <a:gd name="T24" fmla="*/ 2147483647 w 2392"/>
              <a:gd name="T25" fmla="*/ 0 h 2078"/>
              <a:gd name="T26" fmla="*/ 2147483647 w 2392"/>
              <a:gd name="T27" fmla="*/ 2147483647 h 2078"/>
              <a:gd name="T28" fmla="*/ 2147483647 w 2392"/>
              <a:gd name="T29" fmla="*/ 2147483647 h 2078"/>
              <a:gd name="T30" fmla="*/ 2147483647 w 2392"/>
              <a:gd name="T31" fmla="*/ 2147483647 h 2078"/>
              <a:gd name="T32" fmla="*/ 2147483647 w 2392"/>
              <a:gd name="T33" fmla="*/ 2147483647 h 2078"/>
              <a:gd name="T34" fmla="*/ 2147483647 w 2392"/>
              <a:gd name="T35" fmla="*/ 2147483647 h 2078"/>
              <a:gd name="T36" fmla="*/ 2147483647 w 2392"/>
              <a:gd name="T37" fmla="*/ 2147483647 h 2078"/>
              <a:gd name="T38" fmla="*/ 2147483647 w 2392"/>
              <a:gd name="T39" fmla="*/ 2147483647 h 2078"/>
              <a:gd name="T40" fmla="*/ 2147483647 w 2392"/>
              <a:gd name="T41" fmla="*/ 2147483647 h 2078"/>
              <a:gd name="T42" fmla="*/ 2147483647 w 2392"/>
              <a:gd name="T43" fmla="*/ 2147483647 h 2078"/>
              <a:gd name="T44" fmla="*/ 2147483647 w 2392"/>
              <a:gd name="T45" fmla="*/ 2147483647 h 2078"/>
              <a:gd name="T46" fmla="*/ 2147483647 w 2392"/>
              <a:gd name="T47" fmla="*/ 2147483647 h 2078"/>
              <a:gd name="T48" fmla="*/ 2147483647 w 2392"/>
              <a:gd name="T49" fmla="*/ 2147483647 h 2078"/>
              <a:gd name="T50" fmla="*/ 2147483647 w 2392"/>
              <a:gd name="T51" fmla="*/ 2147483647 h 2078"/>
              <a:gd name="T52" fmla="*/ 2147483647 w 2392"/>
              <a:gd name="T53" fmla="*/ 2147483647 h 2078"/>
              <a:gd name="T54" fmla="*/ 2147483647 w 2392"/>
              <a:gd name="T55" fmla="*/ 2147483647 h 2078"/>
              <a:gd name="T56" fmla="*/ 2147483647 w 2392"/>
              <a:gd name="T57" fmla="*/ 2147483647 h 2078"/>
              <a:gd name="T58" fmla="*/ 2147483647 w 2392"/>
              <a:gd name="T59" fmla="*/ 2147483647 h 2078"/>
              <a:gd name="T60" fmla="*/ 2147483647 w 2392"/>
              <a:gd name="T61" fmla="*/ 2147483647 h 2078"/>
              <a:gd name="T62" fmla="*/ 2147483647 w 2392"/>
              <a:gd name="T63" fmla="*/ 2147483647 h 2078"/>
              <a:gd name="T64" fmla="*/ 2147483647 w 2392"/>
              <a:gd name="T65" fmla="*/ 2147483647 h 2078"/>
              <a:gd name="T66" fmla="*/ 2147483647 w 2392"/>
              <a:gd name="T67" fmla="*/ 2147483647 h 2078"/>
              <a:gd name="T68" fmla="*/ 0 w 2392"/>
              <a:gd name="T69" fmla="*/ 2147483647 h 2078"/>
              <a:gd name="T70" fmla="*/ 2147483647 w 2392"/>
              <a:gd name="T71" fmla="*/ 2147483647 h 207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92"/>
              <a:gd name="T109" fmla="*/ 0 h 2078"/>
              <a:gd name="T110" fmla="*/ 2392 w 2392"/>
              <a:gd name="T111" fmla="*/ 2078 h 207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92" h="2078">
                <a:moveTo>
                  <a:pt x="80" y="1908"/>
                </a:moveTo>
                <a:lnTo>
                  <a:pt x="1637" y="1618"/>
                </a:lnTo>
                <a:lnTo>
                  <a:pt x="1807" y="1790"/>
                </a:lnTo>
                <a:lnTo>
                  <a:pt x="1959" y="1872"/>
                </a:lnTo>
                <a:lnTo>
                  <a:pt x="2304" y="1987"/>
                </a:lnTo>
                <a:lnTo>
                  <a:pt x="2330" y="2078"/>
                </a:lnTo>
                <a:lnTo>
                  <a:pt x="2387" y="1952"/>
                </a:lnTo>
                <a:lnTo>
                  <a:pt x="2392" y="1775"/>
                </a:lnTo>
                <a:lnTo>
                  <a:pt x="2330" y="1442"/>
                </a:lnTo>
                <a:lnTo>
                  <a:pt x="2328" y="1089"/>
                </a:lnTo>
                <a:lnTo>
                  <a:pt x="2161" y="579"/>
                </a:lnTo>
                <a:lnTo>
                  <a:pt x="2135" y="353"/>
                </a:lnTo>
                <a:lnTo>
                  <a:pt x="2032" y="0"/>
                </a:lnTo>
                <a:lnTo>
                  <a:pt x="1524" y="113"/>
                </a:lnTo>
                <a:lnTo>
                  <a:pt x="1242" y="412"/>
                </a:lnTo>
                <a:lnTo>
                  <a:pt x="1230" y="487"/>
                </a:lnTo>
                <a:lnTo>
                  <a:pt x="1065" y="667"/>
                </a:lnTo>
                <a:lnTo>
                  <a:pt x="1112" y="730"/>
                </a:lnTo>
                <a:lnTo>
                  <a:pt x="1141" y="774"/>
                </a:lnTo>
                <a:lnTo>
                  <a:pt x="1115" y="793"/>
                </a:lnTo>
                <a:lnTo>
                  <a:pt x="1166" y="861"/>
                </a:lnTo>
                <a:lnTo>
                  <a:pt x="1171" y="923"/>
                </a:lnTo>
                <a:lnTo>
                  <a:pt x="1018" y="1068"/>
                </a:lnTo>
                <a:lnTo>
                  <a:pt x="788" y="1136"/>
                </a:lnTo>
                <a:lnTo>
                  <a:pt x="732" y="1176"/>
                </a:lnTo>
                <a:lnTo>
                  <a:pt x="642" y="1140"/>
                </a:lnTo>
                <a:lnTo>
                  <a:pt x="385" y="1169"/>
                </a:lnTo>
                <a:lnTo>
                  <a:pt x="193" y="1244"/>
                </a:lnTo>
                <a:lnTo>
                  <a:pt x="193" y="1341"/>
                </a:lnTo>
                <a:lnTo>
                  <a:pt x="233" y="1407"/>
                </a:lnTo>
                <a:lnTo>
                  <a:pt x="260" y="1404"/>
                </a:lnTo>
                <a:lnTo>
                  <a:pt x="284" y="1487"/>
                </a:lnTo>
                <a:lnTo>
                  <a:pt x="235" y="1525"/>
                </a:lnTo>
                <a:lnTo>
                  <a:pt x="214" y="1594"/>
                </a:lnTo>
                <a:lnTo>
                  <a:pt x="0" y="1790"/>
                </a:lnTo>
                <a:lnTo>
                  <a:pt x="80" y="1908"/>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07" name="Freeform 49">
            <a:extLst>
              <a:ext uri="{FF2B5EF4-FFF2-40B4-BE49-F238E27FC236}">
                <a16:creationId xmlns:a16="http://schemas.microsoft.com/office/drawing/2014/main" id="{7FCC7DD6-2872-2A3F-3C9B-D28E1648B70B}"/>
              </a:ext>
            </a:extLst>
          </p:cNvPr>
          <p:cNvSpPr>
            <a:spLocks/>
          </p:cNvSpPr>
          <p:nvPr/>
        </p:nvSpPr>
        <p:spPr bwMode="auto">
          <a:xfrm>
            <a:off x="7791450" y="2363584"/>
            <a:ext cx="26987" cy="38100"/>
          </a:xfrm>
          <a:custGeom>
            <a:avLst/>
            <a:gdLst>
              <a:gd name="T0" fmla="*/ 0 w 68"/>
              <a:gd name="T1" fmla="*/ 2147483647 h 98"/>
              <a:gd name="T2" fmla="*/ 2147483647 w 68"/>
              <a:gd name="T3" fmla="*/ 2147483647 h 98"/>
              <a:gd name="T4" fmla="*/ 2147483647 w 68"/>
              <a:gd name="T5" fmla="*/ 0 h 98"/>
              <a:gd name="T6" fmla="*/ 2147483647 w 68"/>
              <a:gd name="T7" fmla="*/ 2147483647 h 98"/>
              <a:gd name="T8" fmla="*/ 0 w 68"/>
              <a:gd name="T9" fmla="*/ 2147483647 h 98"/>
              <a:gd name="T10" fmla="*/ 0 60000 65536"/>
              <a:gd name="T11" fmla="*/ 0 60000 65536"/>
              <a:gd name="T12" fmla="*/ 0 60000 65536"/>
              <a:gd name="T13" fmla="*/ 0 60000 65536"/>
              <a:gd name="T14" fmla="*/ 0 60000 65536"/>
              <a:gd name="T15" fmla="*/ 0 w 68"/>
              <a:gd name="T16" fmla="*/ 0 h 98"/>
              <a:gd name="T17" fmla="*/ 68 w 68"/>
              <a:gd name="T18" fmla="*/ 98 h 98"/>
            </a:gdLst>
            <a:ahLst/>
            <a:cxnLst>
              <a:cxn ang="T10">
                <a:pos x="T0" y="T1"/>
              </a:cxn>
              <a:cxn ang="T11">
                <a:pos x="T2" y="T3"/>
              </a:cxn>
              <a:cxn ang="T12">
                <a:pos x="T4" y="T5"/>
              </a:cxn>
              <a:cxn ang="T13">
                <a:pos x="T6" y="T7"/>
              </a:cxn>
              <a:cxn ang="T14">
                <a:pos x="T8" y="T9"/>
              </a:cxn>
            </a:cxnLst>
            <a:rect l="T15" t="T16" r="T17" b="T18"/>
            <a:pathLst>
              <a:path w="68" h="98">
                <a:moveTo>
                  <a:pt x="0" y="98"/>
                </a:moveTo>
                <a:lnTo>
                  <a:pt x="9" y="32"/>
                </a:lnTo>
                <a:lnTo>
                  <a:pt x="44" y="0"/>
                </a:lnTo>
                <a:lnTo>
                  <a:pt x="68" y="23"/>
                </a:lnTo>
                <a:lnTo>
                  <a:pt x="0" y="98"/>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08" name="Freeform 50">
            <a:extLst>
              <a:ext uri="{FF2B5EF4-FFF2-40B4-BE49-F238E27FC236}">
                <a16:creationId xmlns:a16="http://schemas.microsoft.com/office/drawing/2014/main" id="{51CAB4DC-7BFB-BAB5-5AC5-876D33926B95}"/>
              </a:ext>
            </a:extLst>
          </p:cNvPr>
          <p:cNvSpPr>
            <a:spLocks/>
          </p:cNvSpPr>
          <p:nvPr/>
        </p:nvSpPr>
        <p:spPr bwMode="auto">
          <a:xfrm>
            <a:off x="7821612" y="2208009"/>
            <a:ext cx="295275" cy="169862"/>
          </a:xfrm>
          <a:custGeom>
            <a:avLst/>
            <a:gdLst>
              <a:gd name="T0" fmla="*/ 2147483647 w 743"/>
              <a:gd name="T1" fmla="*/ 2147483647 h 428"/>
              <a:gd name="T2" fmla="*/ 2147483647 w 743"/>
              <a:gd name="T3" fmla="*/ 2147483647 h 428"/>
              <a:gd name="T4" fmla="*/ 2147483647 w 743"/>
              <a:gd name="T5" fmla="*/ 2147483647 h 428"/>
              <a:gd name="T6" fmla="*/ 2147483647 w 743"/>
              <a:gd name="T7" fmla="*/ 2147483647 h 428"/>
              <a:gd name="T8" fmla="*/ 2147483647 w 743"/>
              <a:gd name="T9" fmla="*/ 2147483647 h 428"/>
              <a:gd name="T10" fmla="*/ 2147483647 w 743"/>
              <a:gd name="T11" fmla="*/ 2147483647 h 428"/>
              <a:gd name="T12" fmla="*/ 2147483647 w 743"/>
              <a:gd name="T13" fmla="*/ 2147483647 h 428"/>
              <a:gd name="T14" fmla="*/ 2147483647 w 743"/>
              <a:gd name="T15" fmla="*/ 2147483647 h 428"/>
              <a:gd name="T16" fmla="*/ 2147483647 w 743"/>
              <a:gd name="T17" fmla="*/ 2147483647 h 428"/>
              <a:gd name="T18" fmla="*/ 2147483647 w 743"/>
              <a:gd name="T19" fmla="*/ 2147483647 h 428"/>
              <a:gd name="T20" fmla="*/ 2147483647 w 743"/>
              <a:gd name="T21" fmla="*/ 2147483647 h 428"/>
              <a:gd name="T22" fmla="*/ 2147483647 w 743"/>
              <a:gd name="T23" fmla="*/ 2147483647 h 428"/>
              <a:gd name="T24" fmla="*/ 2147483647 w 743"/>
              <a:gd name="T25" fmla="*/ 0 h 428"/>
              <a:gd name="T26" fmla="*/ 2147483647 w 743"/>
              <a:gd name="T27" fmla="*/ 2147483647 h 428"/>
              <a:gd name="T28" fmla="*/ 2147483647 w 743"/>
              <a:gd name="T29" fmla="*/ 2147483647 h 428"/>
              <a:gd name="T30" fmla="*/ 2147483647 w 743"/>
              <a:gd name="T31" fmla="*/ 2147483647 h 428"/>
              <a:gd name="T32" fmla="*/ 2147483647 w 743"/>
              <a:gd name="T33" fmla="*/ 2147483647 h 428"/>
              <a:gd name="T34" fmla="*/ 0 w 743"/>
              <a:gd name="T35" fmla="*/ 2147483647 h 428"/>
              <a:gd name="T36" fmla="*/ 2147483647 w 743"/>
              <a:gd name="T37" fmla="*/ 2147483647 h 4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3"/>
              <a:gd name="T58" fmla="*/ 0 h 428"/>
              <a:gd name="T59" fmla="*/ 743 w 743"/>
              <a:gd name="T60" fmla="*/ 428 h 4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3" h="428">
                <a:moveTo>
                  <a:pt x="54" y="428"/>
                </a:moveTo>
                <a:lnTo>
                  <a:pt x="318" y="280"/>
                </a:lnTo>
                <a:lnTo>
                  <a:pt x="494" y="200"/>
                </a:lnTo>
                <a:lnTo>
                  <a:pt x="306" y="331"/>
                </a:lnTo>
                <a:lnTo>
                  <a:pt x="325" y="339"/>
                </a:lnTo>
                <a:lnTo>
                  <a:pt x="603" y="146"/>
                </a:lnTo>
                <a:lnTo>
                  <a:pt x="743" y="24"/>
                </a:lnTo>
                <a:lnTo>
                  <a:pt x="730" y="2"/>
                </a:lnTo>
                <a:lnTo>
                  <a:pt x="600" y="73"/>
                </a:lnTo>
                <a:lnTo>
                  <a:pt x="586" y="66"/>
                </a:lnTo>
                <a:lnTo>
                  <a:pt x="527" y="146"/>
                </a:lnTo>
                <a:lnTo>
                  <a:pt x="487" y="146"/>
                </a:lnTo>
                <a:lnTo>
                  <a:pt x="582" y="0"/>
                </a:lnTo>
                <a:lnTo>
                  <a:pt x="482" y="111"/>
                </a:lnTo>
                <a:lnTo>
                  <a:pt x="144" y="227"/>
                </a:lnTo>
                <a:lnTo>
                  <a:pt x="86" y="307"/>
                </a:lnTo>
                <a:lnTo>
                  <a:pt x="31" y="327"/>
                </a:lnTo>
                <a:lnTo>
                  <a:pt x="0" y="385"/>
                </a:lnTo>
                <a:lnTo>
                  <a:pt x="54" y="428"/>
                </a:lnTo>
                <a:close/>
              </a:path>
            </a:pathLst>
          </a:custGeom>
          <a:solidFill>
            <a:srgbClr val="FFC000"/>
          </a:solidFill>
          <a:ln w="25400"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09" name="Freeform 51">
            <a:extLst>
              <a:ext uri="{FF2B5EF4-FFF2-40B4-BE49-F238E27FC236}">
                <a16:creationId xmlns:a16="http://schemas.microsoft.com/office/drawing/2014/main" id="{6C6DF4B8-D352-03C8-3F60-7076EB12D947}"/>
              </a:ext>
            </a:extLst>
          </p:cNvPr>
          <p:cNvSpPr>
            <a:spLocks/>
          </p:cNvSpPr>
          <p:nvPr/>
        </p:nvSpPr>
        <p:spPr bwMode="auto">
          <a:xfrm>
            <a:off x="7834312" y="2025446"/>
            <a:ext cx="276225" cy="254000"/>
          </a:xfrm>
          <a:custGeom>
            <a:avLst/>
            <a:gdLst>
              <a:gd name="T0" fmla="*/ 2147483647 w 695"/>
              <a:gd name="T1" fmla="*/ 2147483647 h 640"/>
              <a:gd name="T2" fmla="*/ 2147483647 w 695"/>
              <a:gd name="T3" fmla="*/ 2147483647 h 640"/>
              <a:gd name="T4" fmla="*/ 2147483647 w 695"/>
              <a:gd name="T5" fmla="*/ 2147483647 h 640"/>
              <a:gd name="T6" fmla="*/ 2147483647 w 695"/>
              <a:gd name="T7" fmla="*/ 2147483647 h 640"/>
              <a:gd name="T8" fmla="*/ 2147483647 w 695"/>
              <a:gd name="T9" fmla="*/ 2147483647 h 640"/>
              <a:gd name="T10" fmla="*/ 2147483647 w 695"/>
              <a:gd name="T11" fmla="*/ 2147483647 h 640"/>
              <a:gd name="T12" fmla="*/ 2147483647 w 695"/>
              <a:gd name="T13" fmla="*/ 2147483647 h 640"/>
              <a:gd name="T14" fmla="*/ 2147483647 w 695"/>
              <a:gd name="T15" fmla="*/ 2147483647 h 640"/>
              <a:gd name="T16" fmla="*/ 2147483647 w 695"/>
              <a:gd name="T17" fmla="*/ 2147483647 h 640"/>
              <a:gd name="T18" fmla="*/ 2147483647 w 695"/>
              <a:gd name="T19" fmla="*/ 2147483647 h 640"/>
              <a:gd name="T20" fmla="*/ 2147483647 w 695"/>
              <a:gd name="T21" fmla="*/ 2147483647 h 640"/>
              <a:gd name="T22" fmla="*/ 2147483647 w 695"/>
              <a:gd name="T23" fmla="*/ 2147483647 h 640"/>
              <a:gd name="T24" fmla="*/ 2147483647 w 695"/>
              <a:gd name="T25" fmla="*/ 0 h 640"/>
              <a:gd name="T26" fmla="*/ 0 w 695"/>
              <a:gd name="T27" fmla="*/ 2147483647 h 640"/>
              <a:gd name="T28" fmla="*/ 2147483647 w 695"/>
              <a:gd name="T29" fmla="*/ 2147483647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5"/>
              <a:gd name="T46" fmla="*/ 0 h 640"/>
              <a:gd name="T47" fmla="*/ 695 w 695"/>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5" h="640">
                <a:moveTo>
                  <a:pt x="62" y="463"/>
                </a:moveTo>
                <a:lnTo>
                  <a:pt x="57" y="640"/>
                </a:lnTo>
                <a:lnTo>
                  <a:pt x="113" y="626"/>
                </a:lnTo>
                <a:lnTo>
                  <a:pt x="246" y="534"/>
                </a:lnTo>
                <a:lnTo>
                  <a:pt x="290" y="449"/>
                </a:lnTo>
                <a:lnTo>
                  <a:pt x="318" y="463"/>
                </a:lnTo>
                <a:lnTo>
                  <a:pt x="499" y="415"/>
                </a:lnTo>
                <a:lnTo>
                  <a:pt x="504" y="382"/>
                </a:lnTo>
                <a:lnTo>
                  <a:pt x="534" y="398"/>
                </a:lnTo>
                <a:lnTo>
                  <a:pt x="570" y="372"/>
                </a:lnTo>
                <a:lnTo>
                  <a:pt x="624" y="362"/>
                </a:lnTo>
                <a:lnTo>
                  <a:pt x="695" y="326"/>
                </a:lnTo>
                <a:lnTo>
                  <a:pt x="629" y="0"/>
                </a:lnTo>
                <a:lnTo>
                  <a:pt x="0" y="130"/>
                </a:lnTo>
                <a:lnTo>
                  <a:pt x="62" y="463"/>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10" name="Freeform 52">
            <a:extLst>
              <a:ext uri="{FF2B5EF4-FFF2-40B4-BE49-F238E27FC236}">
                <a16:creationId xmlns:a16="http://schemas.microsoft.com/office/drawing/2014/main" id="{DD67C105-F584-F75B-B62A-0D7BB5D4AF0B}"/>
              </a:ext>
            </a:extLst>
          </p:cNvPr>
          <p:cNvSpPr>
            <a:spLocks/>
          </p:cNvSpPr>
          <p:nvPr/>
        </p:nvSpPr>
        <p:spPr bwMode="auto">
          <a:xfrm>
            <a:off x="8083550" y="2011159"/>
            <a:ext cx="123825" cy="142875"/>
          </a:xfrm>
          <a:custGeom>
            <a:avLst/>
            <a:gdLst>
              <a:gd name="T0" fmla="*/ 2147483647 w 310"/>
              <a:gd name="T1" fmla="*/ 2147483647 h 361"/>
              <a:gd name="T2" fmla="*/ 2147483647 w 310"/>
              <a:gd name="T3" fmla="*/ 2147483647 h 361"/>
              <a:gd name="T4" fmla="*/ 2147483647 w 310"/>
              <a:gd name="T5" fmla="*/ 2147483647 h 361"/>
              <a:gd name="T6" fmla="*/ 2147483647 w 310"/>
              <a:gd name="T7" fmla="*/ 2147483647 h 361"/>
              <a:gd name="T8" fmla="*/ 2147483647 w 310"/>
              <a:gd name="T9" fmla="*/ 2147483647 h 361"/>
              <a:gd name="T10" fmla="*/ 2147483647 w 310"/>
              <a:gd name="T11" fmla="*/ 2147483647 h 361"/>
              <a:gd name="T12" fmla="*/ 2147483647 w 310"/>
              <a:gd name="T13" fmla="*/ 2147483647 h 361"/>
              <a:gd name="T14" fmla="*/ 2147483647 w 310"/>
              <a:gd name="T15" fmla="*/ 2147483647 h 361"/>
              <a:gd name="T16" fmla="*/ 2147483647 w 310"/>
              <a:gd name="T17" fmla="*/ 2147483647 h 361"/>
              <a:gd name="T18" fmla="*/ 2147483647 w 310"/>
              <a:gd name="T19" fmla="*/ 2147483647 h 361"/>
              <a:gd name="T20" fmla="*/ 2147483647 w 310"/>
              <a:gd name="T21" fmla="*/ 0 h 361"/>
              <a:gd name="T22" fmla="*/ 0 w 310"/>
              <a:gd name="T23" fmla="*/ 2147483647 h 361"/>
              <a:gd name="T24" fmla="*/ 2147483647 w 310"/>
              <a:gd name="T25" fmla="*/ 2147483647 h 3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0"/>
              <a:gd name="T40" fmla="*/ 0 h 361"/>
              <a:gd name="T41" fmla="*/ 310 w 310"/>
              <a:gd name="T42" fmla="*/ 361 h 3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0" h="361">
                <a:moveTo>
                  <a:pt x="66" y="361"/>
                </a:moveTo>
                <a:lnTo>
                  <a:pt x="197" y="311"/>
                </a:lnTo>
                <a:lnTo>
                  <a:pt x="203" y="169"/>
                </a:lnTo>
                <a:lnTo>
                  <a:pt x="235" y="202"/>
                </a:lnTo>
                <a:lnTo>
                  <a:pt x="247" y="273"/>
                </a:lnTo>
                <a:lnTo>
                  <a:pt x="272" y="269"/>
                </a:lnTo>
                <a:lnTo>
                  <a:pt x="310" y="202"/>
                </a:lnTo>
                <a:lnTo>
                  <a:pt x="272" y="123"/>
                </a:lnTo>
                <a:lnTo>
                  <a:pt x="202" y="109"/>
                </a:lnTo>
                <a:lnTo>
                  <a:pt x="155" y="10"/>
                </a:lnTo>
                <a:lnTo>
                  <a:pt x="110" y="0"/>
                </a:lnTo>
                <a:lnTo>
                  <a:pt x="0" y="35"/>
                </a:lnTo>
                <a:lnTo>
                  <a:pt x="66" y="361"/>
                </a:lnTo>
                <a:close/>
              </a:path>
            </a:pathLst>
          </a:custGeom>
          <a:solidFill>
            <a:sysClr val="window" lastClr="FFFFFF">
              <a:lumMod val="85000"/>
            </a:sysClr>
          </a:solidFill>
          <a:ln w="25400"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11" name="Freeform 53">
            <a:extLst>
              <a:ext uri="{FF2B5EF4-FFF2-40B4-BE49-F238E27FC236}">
                <a16:creationId xmlns:a16="http://schemas.microsoft.com/office/drawing/2014/main" id="{E688DA1A-1084-06A1-6148-482A605128DC}"/>
              </a:ext>
            </a:extLst>
          </p:cNvPr>
          <p:cNvSpPr>
            <a:spLocks/>
          </p:cNvSpPr>
          <p:nvPr/>
        </p:nvSpPr>
        <p:spPr bwMode="auto">
          <a:xfrm>
            <a:off x="7834312" y="1828596"/>
            <a:ext cx="534988" cy="263525"/>
          </a:xfrm>
          <a:custGeom>
            <a:avLst/>
            <a:gdLst>
              <a:gd name="T0" fmla="*/ 2147483647 w 1348"/>
              <a:gd name="T1" fmla="*/ 2147483647 h 662"/>
              <a:gd name="T2" fmla="*/ 2147483647 w 1348"/>
              <a:gd name="T3" fmla="*/ 2147483647 h 662"/>
              <a:gd name="T4" fmla="*/ 2147483647 w 1348"/>
              <a:gd name="T5" fmla="*/ 2147483647 h 662"/>
              <a:gd name="T6" fmla="*/ 2147483647 w 1348"/>
              <a:gd name="T7" fmla="*/ 2147483647 h 662"/>
              <a:gd name="T8" fmla="*/ 2147483647 w 1348"/>
              <a:gd name="T9" fmla="*/ 2147483647 h 662"/>
              <a:gd name="T10" fmla="*/ 2147483647 w 1348"/>
              <a:gd name="T11" fmla="*/ 2147483647 h 662"/>
              <a:gd name="T12" fmla="*/ 2147483647 w 1348"/>
              <a:gd name="T13" fmla="*/ 2147483647 h 662"/>
              <a:gd name="T14" fmla="*/ 2147483647 w 1348"/>
              <a:gd name="T15" fmla="*/ 2147483647 h 662"/>
              <a:gd name="T16" fmla="*/ 2147483647 w 1348"/>
              <a:gd name="T17" fmla="*/ 2147483647 h 662"/>
              <a:gd name="T18" fmla="*/ 2147483647 w 1348"/>
              <a:gd name="T19" fmla="*/ 2147483647 h 662"/>
              <a:gd name="T20" fmla="*/ 2147483647 w 1348"/>
              <a:gd name="T21" fmla="*/ 2147483647 h 662"/>
              <a:gd name="T22" fmla="*/ 2147483647 w 1348"/>
              <a:gd name="T23" fmla="*/ 2147483647 h 662"/>
              <a:gd name="T24" fmla="*/ 2147483647 w 1348"/>
              <a:gd name="T25" fmla="*/ 2147483647 h 662"/>
              <a:gd name="T26" fmla="*/ 2147483647 w 1348"/>
              <a:gd name="T27" fmla="*/ 2147483647 h 662"/>
              <a:gd name="T28" fmla="*/ 2147483647 w 1348"/>
              <a:gd name="T29" fmla="*/ 2147483647 h 662"/>
              <a:gd name="T30" fmla="*/ 2147483647 w 1348"/>
              <a:gd name="T31" fmla="*/ 2147483647 h 662"/>
              <a:gd name="T32" fmla="*/ 2147483647 w 1348"/>
              <a:gd name="T33" fmla="*/ 2147483647 h 662"/>
              <a:gd name="T34" fmla="*/ 2147483647 w 1348"/>
              <a:gd name="T35" fmla="*/ 2147483647 h 662"/>
              <a:gd name="T36" fmla="*/ 2147483647 w 1348"/>
              <a:gd name="T37" fmla="*/ 2147483647 h 662"/>
              <a:gd name="T38" fmla="*/ 2147483647 w 1348"/>
              <a:gd name="T39" fmla="*/ 2147483647 h 662"/>
              <a:gd name="T40" fmla="*/ 2147483647 w 1348"/>
              <a:gd name="T41" fmla="*/ 2147483647 h 662"/>
              <a:gd name="T42" fmla="*/ 2147483647 w 1348"/>
              <a:gd name="T43" fmla="*/ 2147483647 h 662"/>
              <a:gd name="T44" fmla="*/ 2147483647 w 1348"/>
              <a:gd name="T45" fmla="*/ 2147483647 h 662"/>
              <a:gd name="T46" fmla="*/ 2147483647 w 1348"/>
              <a:gd name="T47" fmla="*/ 2147483647 h 662"/>
              <a:gd name="T48" fmla="*/ 2147483647 w 1348"/>
              <a:gd name="T49" fmla="*/ 2147483647 h 662"/>
              <a:gd name="T50" fmla="*/ 2147483647 w 1348"/>
              <a:gd name="T51" fmla="*/ 2147483647 h 662"/>
              <a:gd name="T52" fmla="*/ 2147483647 w 1348"/>
              <a:gd name="T53" fmla="*/ 2147483647 h 662"/>
              <a:gd name="T54" fmla="*/ 2147483647 w 1348"/>
              <a:gd name="T55" fmla="*/ 0 h 662"/>
              <a:gd name="T56" fmla="*/ 2147483647 w 1348"/>
              <a:gd name="T57" fmla="*/ 2147483647 h 662"/>
              <a:gd name="T58" fmla="*/ 2147483647 w 1348"/>
              <a:gd name="T59" fmla="*/ 2147483647 h 662"/>
              <a:gd name="T60" fmla="*/ 0 w 1348"/>
              <a:gd name="T61" fmla="*/ 2147483647 h 662"/>
              <a:gd name="T62" fmla="*/ 2147483647 w 1348"/>
              <a:gd name="T63" fmla="*/ 2147483647 h 6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48"/>
              <a:gd name="T97" fmla="*/ 0 h 662"/>
              <a:gd name="T98" fmla="*/ 1348 w 1348"/>
              <a:gd name="T99" fmla="*/ 662 h 6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48" h="662">
                <a:moveTo>
                  <a:pt x="2" y="623"/>
                </a:moveTo>
                <a:lnTo>
                  <a:pt x="631" y="493"/>
                </a:lnTo>
                <a:lnTo>
                  <a:pt x="741" y="458"/>
                </a:lnTo>
                <a:lnTo>
                  <a:pt x="786" y="468"/>
                </a:lnTo>
                <a:lnTo>
                  <a:pt x="833" y="567"/>
                </a:lnTo>
                <a:lnTo>
                  <a:pt x="903" y="581"/>
                </a:lnTo>
                <a:lnTo>
                  <a:pt x="941" y="660"/>
                </a:lnTo>
                <a:lnTo>
                  <a:pt x="985" y="662"/>
                </a:lnTo>
                <a:lnTo>
                  <a:pt x="1038" y="588"/>
                </a:lnTo>
                <a:lnTo>
                  <a:pt x="1054" y="525"/>
                </a:lnTo>
                <a:lnTo>
                  <a:pt x="1106" y="609"/>
                </a:lnTo>
                <a:lnTo>
                  <a:pt x="1348" y="531"/>
                </a:lnTo>
                <a:lnTo>
                  <a:pt x="1336" y="439"/>
                </a:lnTo>
                <a:lnTo>
                  <a:pt x="1270" y="324"/>
                </a:lnTo>
                <a:lnTo>
                  <a:pt x="1230" y="308"/>
                </a:lnTo>
                <a:lnTo>
                  <a:pt x="1190" y="312"/>
                </a:lnTo>
                <a:lnTo>
                  <a:pt x="1197" y="338"/>
                </a:lnTo>
                <a:lnTo>
                  <a:pt x="1256" y="341"/>
                </a:lnTo>
                <a:lnTo>
                  <a:pt x="1277" y="456"/>
                </a:lnTo>
                <a:lnTo>
                  <a:pt x="1176" y="501"/>
                </a:lnTo>
                <a:lnTo>
                  <a:pt x="1038" y="409"/>
                </a:lnTo>
                <a:lnTo>
                  <a:pt x="991" y="306"/>
                </a:lnTo>
                <a:lnTo>
                  <a:pt x="922" y="277"/>
                </a:lnTo>
                <a:lnTo>
                  <a:pt x="920" y="308"/>
                </a:lnTo>
                <a:lnTo>
                  <a:pt x="858" y="254"/>
                </a:lnTo>
                <a:lnTo>
                  <a:pt x="908" y="181"/>
                </a:lnTo>
                <a:lnTo>
                  <a:pt x="953" y="115"/>
                </a:lnTo>
                <a:lnTo>
                  <a:pt x="870" y="0"/>
                </a:lnTo>
                <a:lnTo>
                  <a:pt x="744" y="94"/>
                </a:lnTo>
                <a:lnTo>
                  <a:pt x="292" y="209"/>
                </a:lnTo>
                <a:lnTo>
                  <a:pt x="0" y="270"/>
                </a:lnTo>
                <a:lnTo>
                  <a:pt x="2" y="623"/>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12" name="Freeform 54">
            <a:extLst>
              <a:ext uri="{FF2B5EF4-FFF2-40B4-BE49-F238E27FC236}">
                <a16:creationId xmlns:a16="http://schemas.microsoft.com/office/drawing/2014/main" id="{26A875F2-7C12-52FC-3ED9-30B07B173738}"/>
              </a:ext>
            </a:extLst>
          </p:cNvPr>
          <p:cNvSpPr>
            <a:spLocks/>
          </p:cNvSpPr>
          <p:nvPr/>
        </p:nvSpPr>
        <p:spPr bwMode="auto">
          <a:xfrm>
            <a:off x="8262937" y="2085771"/>
            <a:ext cx="47625" cy="36513"/>
          </a:xfrm>
          <a:custGeom>
            <a:avLst/>
            <a:gdLst>
              <a:gd name="T0" fmla="*/ 0 w 122"/>
              <a:gd name="T1" fmla="*/ 2147483647 h 96"/>
              <a:gd name="T2" fmla="*/ 2147483647 w 122"/>
              <a:gd name="T3" fmla="*/ 0 h 96"/>
              <a:gd name="T4" fmla="*/ 2147483647 w 122"/>
              <a:gd name="T5" fmla="*/ 2147483647 h 96"/>
              <a:gd name="T6" fmla="*/ 0 w 122"/>
              <a:gd name="T7" fmla="*/ 2147483647 h 96"/>
              <a:gd name="T8" fmla="*/ 0 60000 65536"/>
              <a:gd name="T9" fmla="*/ 0 60000 65536"/>
              <a:gd name="T10" fmla="*/ 0 60000 65536"/>
              <a:gd name="T11" fmla="*/ 0 60000 65536"/>
              <a:gd name="T12" fmla="*/ 0 w 122"/>
              <a:gd name="T13" fmla="*/ 0 h 96"/>
              <a:gd name="T14" fmla="*/ 122 w 122"/>
              <a:gd name="T15" fmla="*/ 96 h 96"/>
            </a:gdLst>
            <a:ahLst/>
            <a:cxnLst>
              <a:cxn ang="T8">
                <a:pos x="T0" y="T1"/>
              </a:cxn>
              <a:cxn ang="T9">
                <a:pos x="T2" y="T3"/>
              </a:cxn>
              <a:cxn ang="T10">
                <a:pos x="T4" y="T5"/>
              </a:cxn>
              <a:cxn ang="T11">
                <a:pos x="T6" y="T7"/>
              </a:cxn>
            </a:cxnLst>
            <a:rect l="T12" t="T13" r="T14" b="T15"/>
            <a:pathLst>
              <a:path w="122" h="96">
                <a:moveTo>
                  <a:pt x="0" y="96"/>
                </a:moveTo>
                <a:lnTo>
                  <a:pt x="51" y="0"/>
                </a:lnTo>
                <a:lnTo>
                  <a:pt x="122" y="42"/>
                </a:lnTo>
                <a:lnTo>
                  <a:pt x="0" y="96"/>
                </a:lnTo>
                <a:close/>
              </a:path>
            </a:pathLst>
          </a:custGeom>
          <a:solidFill>
            <a:sysClr val="window" lastClr="FFFFFF">
              <a:lumMod val="85000"/>
            </a:sysClr>
          </a:solidFill>
          <a:ln w="25400"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13" name="Freeform 55">
            <a:extLst>
              <a:ext uri="{FF2B5EF4-FFF2-40B4-BE49-F238E27FC236}">
                <a16:creationId xmlns:a16="http://schemas.microsoft.com/office/drawing/2014/main" id="{23ADAAA3-C640-CF89-EE50-A145F4542D14}"/>
              </a:ext>
            </a:extLst>
          </p:cNvPr>
          <p:cNvSpPr>
            <a:spLocks/>
          </p:cNvSpPr>
          <p:nvPr/>
        </p:nvSpPr>
        <p:spPr bwMode="auto">
          <a:xfrm>
            <a:off x="8351837" y="2079421"/>
            <a:ext cx="38100" cy="28575"/>
          </a:xfrm>
          <a:custGeom>
            <a:avLst/>
            <a:gdLst>
              <a:gd name="T0" fmla="*/ 0 w 95"/>
              <a:gd name="T1" fmla="*/ 2147483647 h 71"/>
              <a:gd name="T2" fmla="*/ 2147483647 w 95"/>
              <a:gd name="T3" fmla="*/ 0 h 71"/>
              <a:gd name="T4" fmla="*/ 2147483647 w 95"/>
              <a:gd name="T5" fmla="*/ 2147483647 h 71"/>
              <a:gd name="T6" fmla="*/ 0 w 95"/>
              <a:gd name="T7" fmla="*/ 2147483647 h 71"/>
              <a:gd name="T8" fmla="*/ 0 60000 65536"/>
              <a:gd name="T9" fmla="*/ 0 60000 65536"/>
              <a:gd name="T10" fmla="*/ 0 60000 65536"/>
              <a:gd name="T11" fmla="*/ 0 60000 65536"/>
              <a:gd name="T12" fmla="*/ 0 w 95"/>
              <a:gd name="T13" fmla="*/ 0 h 71"/>
              <a:gd name="T14" fmla="*/ 95 w 95"/>
              <a:gd name="T15" fmla="*/ 71 h 71"/>
            </a:gdLst>
            <a:ahLst/>
            <a:cxnLst>
              <a:cxn ang="T8">
                <a:pos x="T0" y="T1"/>
              </a:cxn>
              <a:cxn ang="T9">
                <a:pos x="T2" y="T3"/>
              </a:cxn>
              <a:cxn ang="T10">
                <a:pos x="T4" y="T5"/>
              </a:cxn>
              <a:cxn ang="T11">
                <a:pos x="T6" y="T7"/>
              </a:cxn>
            </a:cxnLst>
            <a:rect l="T12" t="T13" r="T14" b="T15"/>
            <a:pathLst>
              <a:path w="95" h="71">
                <a:moveTo>
                  <a:pt x="0" y="71"/>
                </a:moveTo>
                <a:lnTo>
                  <a:pt x="53" y="0"/>
                </a:lnTo>
                <a:lnTo>
                  <a:pt x="95" y="52"/>
                </a:lnTo>
                <a:lnTo>
                  <a:pt x="0" y="71"/>
                </a:lnTo>
                <a:close/>
              </a:path>
            </a:pathLst>
          </a:custGeom>
          <a:solidFill>
            <a:sysClr val="window" lastClr="FFFFFF">
              <a:lumMod val="85000"/>
            </a:sysClr>
          </a:solidFill>
          <a:ln w="25400"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14" name="Freeform 56">
            <a:extLst>
              <a:ext uri="{FF2B5EF4-FFF2-40B4-BE49-F238E27FC236}">
                <a16:creationId xmlns:a16="http://schemas.microsoft.com/office/drawing/2014/main" id="{3FCD05C0-0E31-05CE-6BEE-1CD559215529}"/>
              </a:ext>
            </a:extLst>
          </p:cNvPr>
          <p:cNvSpPr>
            <a:spLocks/>
          </p:cNvSpPr>
          <p:nvPr/>
        </p:nvSpPr>
        <p:spPr bwMode="auto">
          <a:xfrm>
            <a:off x="7716837" y="1441246"/>
            <a:ext cx="257175" cy="495300"/>
          </a:xfrm>
          <a:custGeom>
            <a:avLst/>
            <a:gdLst>
              <a:gd name="T0" fmla="*/ 2147483647 w 649"/>
              <a:gd name="T1" fmla="*/ 2147483647 h 1246"/>
              <a:gd name="T2" fmla="*/ 2147483647 w 649"/>
              <a:gd name="T3" fmla="*/ 2147483647 h 1246"/>
              <a:gd name="T4" fmla="*/ 2147483647 w 649"/>
              <a:gd name="T5" fmla="*/ 2147483647 h 1246"/>
              <a:gd name="T6" fmla="*/ 2147483647 w 649"/>
              <a:gd name="T7" fmla="*/ 2147483647 h 1246"/>
              <a:gd name="T8" fmla="*/ 2147483647 w 649"/>
              <a:gd name="T9" fmla="*/ 2147483647 h 1246"/>
              <a:gd name="T10" fmla="*/ 2147483647 w 649"/>
              <a:gd name="T11" fmla="*/ 2147483647 h 1246"/>
              <a:gd name="T12" fmla="*/ 2147483647 w 649"/>
              <a:gd name="T13" fmla="*/ 0 h 1246"/>
              <a:gd name="T14" fmla="*/ 0 w 649"/>
              <a:gd name="T15" fmla="*/ 2147483647 h 1246"/>
              <a:gd name="T16" fmla="*/ 2147483647 w 649"/>
              <a:gd name="T17" fmla="*/ 2147483647 h 12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9"/>
              <a:gd name="T28" fmla="*/ 0 h 1246"/>
              <a:gd name="T29" fmla="*/ 649 w 649"/>
              <a:gd name="T30" fmla="*/ 1246 h 12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9" h="1246">
                <a:moveTo>
                  <a:pt x="103" y="510"/>
                </a:moveTo>
                <a:lnTo>
                  <a:pt x="129" y="736"/>
                </a:lnTo>
                <a:lnTo>
                  <a:pt x="296" y="1246"/>
                </a:lnTo>
                <a:lnTo>
                  <a:pt x="588" y="1185"/>
                </a:lnTo>
                <a:lnTo>
                  <a:pt x="566" y="454"/>
                </a:lnTo>
                <a:lnTo>
                  <a:pt x="640" y="313"/>
                </a:lnTo>
                <a:lnTo>
                  <a:pt x="649" y="0"/>
                </a:lnTo>
                <a:lnTo>
                  <a:pt x="0" y="157"/>
                </a:lnTo>
                <a:lnTo>
                  <a:pt x="103" y="510"/>
                </a:lnTo>
                <a:close/>
              </a:path>
            </a:pathLst>
          </a:custGeom>
          <a:solidFill>
            <a:sysClr val="window" lastClr="FFFFFF">
              <a:lumMod val="85000"/>
            </a:sysClr>
          </a:solidFill>
          <a:ln w="25400"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15" name="Freeform 57">
            <a:extLst>
              <a:ext uri="{FF2B5EF4-FFF2-40B4-BE49-F238E27FC236}">
                <a16:creationId xmlns:a16="http://schemas.microsoft.com/office/drawing/2014/main" id="{9776863D-F623-69DF-25C5-358FD8B11AE5}"/>
              </a:ext>
            </a:extLst>
          </p:cNvPr>
          <p:cNvSpPr>
            <a:spLocks/>
          </p:cNvSpPr>
          <p:nvPr/>
        </p:nvSpPr>
        <p:spPr bwMode="auto">
          <a:xfrm>
            <a:off x="7940675" y="1369809"/>
            <a:ext cx="241300" cy="542925"/>
          </a:xfrm>
          <a:custGeom>
            <a:avLst/>
            <a:gdLst>
              <a:gd name="T0" fmla="*/ 0 w 608"/>
              <a:gd name="T1" fmla="*/ 2147483647 h 1366"/>
              <a:gd name="T2" fmla="*/ 2147483647 w 608"/>
              <a:gd name="T3" fmla="*/ 2147483647 h 1366"/>
              <a:gd name="T4" fmla="*/ 2147483647 w 608"/>
              <a:gd name="T5" fmla="*/ 2147483647 h 1366"/>
              <a:gd name="T6" fmla="*/ 2147483647 w 608"/>
              <a:gd name="T7" fmla="*/ 2147483647 h 1366"/>
              <a:gd name="T8" fmla="*/ 2147483647 w 608"/>
              <a:gd name="T9" fmla="*/ 0 h 1366"/>
              <a:gd name="T10" fmla="*/ 2147483647 w 608"/>
              <a:gd name="T11" fmla="*/ 2147483647 h 1366"/>
              <a:gd name="T12" fmla="*/ 2147483647 w 608"/>
              <a:gd name="T13" fmla="*/ 2147483647 h 1366"/>
              <a:gd name="T14" fmla="*/ 2147483647 w 608"/>
              <a:gd name="T15" fmla="*/ 2147483647 h 1366"/>
              <a:gd name="T16" fmla="*/ 2147483647 w 608"/>
              <a:gd name="T17" fmla="*/ 2147483647 h 1366"/>
              <a:gd name="T18" fmla="*/ 2147483647 w 608"/>
              <a:gd name="T19" fmla="*/ 2147483647 h 1366"/>
              <a:gd name="T20" fmla="*/ 0 w 608"/>
              <a:gd name="T21" fmla="*/ 2147483647 h 13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8"/>
              <a:gd name="T34" fmla="*/ 0 h 1366"/>
              <a:gd name="T35" fmla="*/ 608 w 608"/>
              <a:gd name="T36" fmla="*/ 1366 h 13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8" h="1366">
                <a:moveTo>
                  <a:pt x="0" y="635"/>
                </a:moveTo>
                <a:lnTo>
                  <a:pt x="74" y="494"/>
                </a:lnTo>
                <a:lnTo>
                  <a:pt x="83" y="181"/>
                </a:lnTo>
                <a:lnTo>
                  <a:pt x="79" y="64"/>
                </a:lnTo>
                <a:lnTo>
                  <a:pt x="196" y="0"/>
                </a:lnTo>
                <a:lnTo>
                  <a:pt x="471" y="854"/>
                </a:lnTo>
                <a:lnTo>
                  <a:pt x="608" y="1035"/>
                </a:lnTo>
                <a:lnTo>
                  <a:pt x="600" y="1157"/>
                </a:lnTo>
                <a:lnTo>
                  <a:pt x="474" y="1251"/>
                </a:lnTo>
                <a:lnTo>
                  <a:pt x="22" y="1366"/>
                </a:lnTo>
                <a:lnTo>
                  <a:pt x="0" y="635"/>
                </a:lnTo>
                <a:close/>
              </a:path>
            </a:pathLst>
          </a:custGeom>
          <a:solidFill>
            <a:sysClr val="window" lastClr="FFFFFF">
              <a:lumMod val="85000"/>
            </a:sysClr>
          </a:solidFill>
          <a:ln w="25400"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16" name="Freeform 58">
            <a:extLst>
              <a:ext uri="{FF2B5EF4-FFF2-40B4-BE49-F238E27FC236}">
                <a16:creationId xmlns:a16="http://schemas.microsoft.com/office/drawing/2014/main" id="{D57D8078-DF50-BFFB-B603-32B9E2AA4FE6}"/>
              </a:ext>
            </a:extLst>
          </p:cNvPr>
          <p:cNvSpPr>
            <a:spLocks/>
          </p:cNvSpPr>
          <p:nvPr/>
        </p:nvSpPr>
        <p:spPr bwMode="auto">
          <a:xfrm>
            <a:off x="8018462" y="887209"/>
            <a:ext cx="585788" cy="895350"/>
          </a:xfrm>
          <a:custGeom>
            <a:avLst/>
            <a:gdLst>
              <a:gd name="T0" fmla="*/ 0 w 1475"/>
              <a:gd name="T1" fmla="*/ 2147483647 h 2256"/>
              <a:gd name="T2" fmla="*/ 2147483647 w 1475"/>
              <a:gd name="T3" fmla="*/ 2147483647 h 2256"/>
              <a:gd name="T4" fmla="*/ 2147483647 w 1475"/>
              <a:gd name="T5" fmla="*/ 2147483647 h 2256"/>
              <a:gd name="T6" fmla="*/ 2147483647 w 1475"/>
              <a:gd name="T7" fmla="*/ 2147483647 h 2256"/>
              <a:gd name="T8" fmla="*/ 2147483647 w 1475"/>
              <a:gd name="T9" fmla="*/ 2147483647 h 2256"/>
              <a:gd name="T10" fmla="*/ 2147483647 w 1475"/>
              <a:gd name="T11" fmla="*/ 2147483647 h 2256"/>
              <a:gd name="T12" fmla="*/ 2147483647 w 1475"/>
              <a:gd name="T13" fmla="*/ 2147483647 h 2256"/>
              <a:gd name="T14" fmla="*/ 2147483647 w 1475"/>
              <a:gd name="T15" fmla="*/ 2147483647 h 2256"/>
              <a:gd name="T16" fmla="*/ 2147483647 w 1475"/>
              <a:gd name="T17" fmla="*/ 2147483647 h 2256"/>
              <a:gd name="T18" fmla="*/ 2147483647 w 1475"/>
              <a:gd name="T19" fmla="*/ 0 h 2256"/>
              <a:gd name="T20" fmla="*/ 2147483647 w 1475"/>
              <a:gd name="T21" fmla="*/ 2147483647 h 2256"/>
              <a:gd name="T22" fmla="*/ 2147483647 w 1475"/>
              <a:gd name="T23" fmla="*/ 2147483647 h 2256"/>
              <a:gd name="T24" fmla="*/ 2147483647 w 1475"/>
              <a:gd name="T25" fmla="*/ 2147483647 h 2256"/>
              <a:gd name="T26" fmla="*/ 2147483647 w 1475"/>
              <a:gd name="T27" fmla="*/ 2147483647 h 2256"/>
              <a:gd name="T28" fmla="*/ 2147483647 w 1475"/>
              <a:gd name="T29" fmla="*/ 2147483647 h 2256"/>
              <a:gd name="T30" fmla="*/ 2147483647 w 1475"/>
              <a:gd name="T31" fmla="*/ 2147483647 h 2256"/>
              <a:gd name="T32" fmla="*/ 2147483647 w 1475"/>
              <a:gd name="T33" fmla="*/ 2147483647 h 2256"/>
              <a:gd name="T34" fmla="*/ 2147483647 w 1475"/>
              <a:gd name="T35" fmla="*/ 2147483647 h 2256"/>
              <a:gd name="T36" fmla="*/ 2147483647 w 1475"/>
              <a:gd name="T37" fmla="*/ 2147483647 h 2256"/>
              <a:gd name="T38" fmla="*/ 2147483647 w 1475"/>
              <a:gd name="T39" fmla="*/ 2147483647 h 2256"/>
              <a:gd name="T40" fmla="*/ 2147483647 w 1475"/>
              <a:gd name="T41" fmla="*/ 2147483647 h 2256"/>
              <a:gd name="T42" fmla="*/ 2147483647 w 1475"/>
              <a:gd name="T43" fmla="*/ 2147483647 h 2256"/>
              <a:gd name="T44" fmla="*/ 2147483647 w 1475"/>
              <a:gd name="T45" fmla="*/ 2147483647 h 2256"/>
              <a:gd name="T46" fmla="*/ 2147483647 w 1475"/>
              <a:gd name="T47" fmla="*/ 2147483647 h 2256"/>
              <a:gd name="T48" fmla="*/ 2147483647 w 1475"/>
              <a:gd name="T49" fmla="*/ 2147483647 h 2256"/>
              <a:gd name="T50" fmla="*/ 2147483647 w 1475"/>
              <a:gd name="T51" fmla="*/ 2147483647 h 2256"/>
              <a:gd name="T52" fmla="*/ 2147483647 w 1475"/>
              <a:gd name="T53" fmla="*/ 2147483647 h 2256"/>
              <a:gd name="T54" fmla="*/ 2147483647 w 1475"/>
              <a:gd name="T55" fmla="*/ 2147483647 h 2256"/>
              <a:gd name="T56" fmla="*/ 2147483647 w 1475"/>
              <a:gd name="T57" fmla="*/ 2147483647 h 2256"/>
              <a:gd name="T58" fmla="*/ 2147483647 w 1475"/>
              <a:gd name="T59" fmla="*/ 2147483647 h 2256"/>
              <a:gd name="T60" fmla="*/ 2147483647 w 1475"/>
              <a:gd name="T61" fmla="*/ 2147483647 h 2256"/>
              <a:gd name="T62" fmla="*/ 2147483647 w 1475"/>
              <a:gd name="T63" fmla="*/ 2147483647 h 2256"/>
              <a:gd name="T64" fmla="*/ 2147483647 w 1475"/>
              <a:gd name="T65" fmla="*/ 2147483647 h 2256"/>
              <a:gd name="T66" fmla="*/ 0 w 1475"/>
              <a:gd name="T67" fmla="*/ 2147483647 h 22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75"/>
              <a:gd name="T103" fmla="*/ 0 h 2256"/>
              <a:gd name="T104" fmla="*/ 1475 w 1475"/>
              <a:gd name="T105" fmla="*/ 2256 h 225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75" h="2256">
                <a:moveTo>
                  <a:pt x="0" y="1218"/>
                </a:moveTo>
                <a:lnTo>
                  <a:pt x="86" y="1223"/>
                </a:lnTo>
                <a:lnTo>
                  <a:pt x="94" y="1077"/>
                </a:lnTo>
                <a:lnTo>
                  <a:pt x="198" y="873"/>
                </a:lnTo>
                <a:lnTo>
                  <a:pt x="148" y="725"/>
                </a:lnTo>
                <a:lnTo>
                  <a:pt x="358" y="21"/>
                </a:lnTo>
                <a:lnTo>
                  <a:pt x="404" y="21"/>
                </a:lnTo>
                <a:lnTo>
                  <a:pt x="425" y="112"/>
                </a:lnTo>
                <a:lnTo>
                  <a:pt x="635" y="33"/>
                </a:lnTo>
                <a:lnTo>
                  <a:pt x="640" y="0"/>
                </a:lnTo>
                <a:lnTo>
                  <a:pt x="807" y="36"/>
                </a:lnTo>
                <a:lnTo>
                  <a:pt x="1084" y="736"/>
                </a:lnTo>
                <a:lnTo>
                  <a:pt x="1211" y="739"/>
                </a:lnTo>
                <a:lnTo>
                  <a:pt x="1437" y="1003"/>
                </a:lnTo>
                <a:lnTo>
                  <a:pt x="1404" y="1051"/>
                </a:lnTo>
                <a:lnTo>
                  <a:pt x="1475" y="1051"/>
                </a:lnTo>
                <a:lnTo>
                  <a:pt x="1428" y="1173"/>
                </a:lnTo>
                <a:lnTo>
                  <a:pt x="1315" y="1256"/>
                </a:lnTo>
                <a:lnTo>
                  <a:pt x="1185" y="1320"/>
                </a:lnTo>
                <a:lnTo>
                  <a:pt x="1170" y="1404"/>
                </a:lnTo>
                <a:lnTo>
                  <a:pt x="1105" y="1331"/>
                </a:lnTo>
                <a:lnTo>
                  <a:pt x="988" y="1422"/>
                </a:lnTo>
                <a:lnTo>
                  <a:pt x="935" y="1421"/>
                </a:lnTo>
                <a:lnTo>
                  <a:pt x="888" y="1366"/>
                </a:lnTo>
                <a:lnTo>
                  <a:pt x="858" y="1636"/>
                </a:lnTo>
                <a:lnTo>
                  <a:pt x="754" y="1680"/>
                </a:lnTo>
                <a:lnTo>
                  <a:pt x="706" y="1787"/>
                </a:lnTo>
                <a:lnTo>
                  <a:pt x="640" y="1785"/>
                </a:lnTo>
                <a:lnTo>
                  <a:pt x="492" y="1942"/>
                </a:lnTo>
                <a:lnTo>
                  <a:pt x="489" y="2069"/>
                </a:lnTo>
                <a:lnTo>
                  <a:pt x="448" y="2119"/>
                </a:lnTo>
                <a:lnTo>
                  <a:pt x="412" y="2256"/>
                </a:lnTo>
                <a:lnTo>
                  <a:pt x="275" y="2072"/>
                </a:lnTo>
                <a:lnTo>
                  <a:pt x="0" y="1218"/>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17" name="Freeform 60">
            <a:extLst>
              <a:ext uri="{FF2B5EF4-FFF2-40B4-BE49-F238E27FC236}">
                <a16:creationId xmlns:a16="http://schemas.microsoft.com/office/drawing/2014/main" id="{D95090B2-7C2B-75AC-C44C-AF3B680C4CBB}"/>
              </a:ext>
            </a:extLst>
          </p:cNvPr>
          <p:cNvSpPr>
            <a:spLocks noChangeAspect="1"/>
          </p:cNvSpPr>
          <p:nvPr/>
        </p:nvSpPr>
        <p:spPr bwMode="auto">
          <a:xfrm>
            <a:off x="48010" y="4070146"/>
            <a:ext cx="1254125" cy="1225550"/>
          </a:xfrm>
          <a:custGeom>
            <a:avLst/>
            <a:gdLst>
              <a:gd name="T0" fmla="*/ 2147483646 w 2635"/>
              <a:gd name="T1" fmla="*/ 2147483646 h 2573"/>
              <a:gd name="T2" fmla="*/ 2147483646 w 2635"/>
              <a:gd name="T3" fmla="*/ 0 h 2573"/>
              <a:gd name="T4" fmla="*/ 2147483646 w 2635"/>
              <a:gd name="T5" fmla="*/ 2147483646 h 2573"/>
              <a:gd name="T6" fmla="*/ 2147483646 w 2635"/>
              <a:gd name="T7" fmla="*/ 2147483646 h 2573"/>
              <a:gd name="T8" fmla="*/ 2147483646 w 2635"/>
              <a:gd name="T9" fmla="*/ 2147483646 h 2573"/>
              <a:gd name="T10" fmla="*/ 2147483646 w 2635"/>
              <a:gd name="T11" fmla="*/ 2147483646 h 2573"/>
              <a:gd name="T12" fmla="*/ 2147483646 w 2635"/>
              <a:gd name="T13" fmla="*/ 2147483646 h 2573"/>
              <a:gd name="T14" fmla="*/ 2147483646 w 2635"/>
              <a:gd name="T15" fmla="*/ 2147483646 h 2573"/>
              <a:gd name="T16" fmla="*/ 2147483646 w 2635"/>
              <a:gd name="T17" fmla="*/ 2147483646 h 2573"/>
              <a:gd name="T18" fmla="*/ 2147483646 w 2635"/>
              <a:gd name="T19" fmla="*/ 2147483646 h 2573"/>
              <a:gd name="T20" fmla="*/ 2147483646 w 2635"/>
              <a:gd name="T21" fmla="*/ 2147483646 h 2573"/>
              <a:gd name="T22" fmla="*/ 2147483646 w 2635"/>
              <a:gd name="T23" fmla="*/ 2147483646 h 2573"/>
              <a:gd name="T24" fmla="*/ 2147483646 w 2635"/>
              <a:gd name="T25" fmla="*/ 2147483646 h 2573"/>
              <a:gd name="T26" fmla="*/ 2147483646 w 2635"/>
              <a:gd name="T27" fmla="*/ 2147483646 h 2573"/>
              <a:gd name="T28" fmla="*/ 2147483646 w 2635"/>
              <a:gd name="T29" fmla="*/ 2147483646 h 2573"/>
              <a:gd name="T30" fmla="*/ 2147483646 w 2635"/>
              <a:gd name="T31" fmla="*/ 2147483646 h 2573"/>
              <a:gd name="T32" fmla="*/ 2147483646 w 2635"/>
              <a:gd name="T33" fmla="*/ 2147483646 h 2573"/>
              <a:gd name="T34" fmla="*/ 2147483646 w 2635"/>
              <a:gd name="T35" fmla="*/ 2147483646 h 2573"/>
              <a:gd name="T36" fmla="*/ 2147483646 w 2635"/>
              <a:gd name="T37" fmla="*/ 2147483646 h 2573"/>
              <a:gd name="T38" fmla="*/ 2147483646 w 2635"/>
              <a:gd name="T39" fmla="*/ 2147483646 h 2573"/>
              <a:gd name="T40" fmla="*/ 2147483646 w 2635"/>
              <a:gd name="T41" fmla="*/ 2147483646 h 2573"/>
              <a:gd name="T42" fmla="*/ 2147483646 w 2635"/>
              <a:gd name="T43" fmla="*/ 2147483646 h 2573"/>
              <a:gd name="T44" fmla="*/ 0 w 2635"/>
              <a:gd name="T45" fmla="*/ 2147483646 h 2573"/>
              <a:gd name="T46" fmla="*/ 2147483646 w 2635"/>
              <a:gd name="T47" fmla="*/ 2147483646 h 2573"/>
              <a:gd name="T48" fmla="*/ 2147483646 w 2635"/>
              <a:gd name="T49" fmla="*/ 2147483646 h 2573"/>
              <a:gd name="T50" fmla="*/ 2147483646 w 2635"/>
              <a:gd name="T51" fmla="*/ 2147483646 h 2573"/>
              <a:gd name="T52" fmla="*/ 2147483646 w 2635"/>
              <a:gd name="T53" fmla="*/ 2147483646 h 2573"/>
              <a:gd name="T54" fmla="*/ 2147483646 w 2635"/>
              <a:gd name="T55" fmla="*/ 2147483646 h 2573"/>
              <a:gd name="T56" fmla="*/ 2147483646 w 2635"/>
              <a:gd name="T57" fmla="*/ 2147483646 h 2573"/>
              <a:gd name="T58" fmla="*/ 2147483646 w 2635"/>
              <a:gd name="T59" fmla="*/ 2147483646 h 2573"/>
              <a:gd name="T60" fmla="*/ 2147483646 w 2635"/>
              <a:gd name="T61" fmla="*/ 2147483646 h 2573"/>
              <a:gd name="T62" fmla="*/ 2147483646 w 2635"/>
              <a:gd name="T63" fmla="*/ 2147483646 h 2573"/>
              <a:gd name="T64" fmla="*/ 2147483646 w 2635"/>
              <a:gd name="T65" fmla="*/ 2147483646 h 2573"/>
              <a:gd name="T66" fmla="*/ 2147483646 w 2635"/>
              <a:gd name="T67" fmla="*/ 2147483646 h 2573"/>
              <a:gd name="T68" fmla="*/ 2147483646 w 2635"/>
              <a:gd name="T69" fmla="*/ 2147483646 h 2573"/>
              <a:gd name="T70" fmla="*/ 2147483646 w 2635"/>
              <a:gd name="T71" fmla="*/ 2147483646 h 2573"/>
              <a:gd name="T72" fmla="*/ 2147483646 w 2635"/>
              <a:gd name="T73" fmla="*/ 2147483646 h 2573"/>
              <a:gd name="T74" fmla="*/ 2147483646 w 2635"/>
              <a:gd name="T75" fmla="*/ 2147483646 h 2573"/>
              <a:gd name="T76" fmla="*/ 2147483646 w 2635"/>
              <a:gd name="T77" fmla="*/ 2147483646 h 2573"/>
              <a:gd name="T78" fmla="*/ 2147483646 w 2635"/>
              <a:gd name="T79" fmla="*/ 2147483646 h 2573"/>
              <a:gd name="T80" fmla="*/ 2147483646 w 2635"/>
              <a:gd name="T81" fmla="*/ 2147483646 h 2573"/>
              <a:gd name="T82" fmla="*/ 2147483646 w 2635"/>
              <a:gd name="T83" fmla="*/ 2147483646 h 25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35"/>
              <a:gd name="T127" fmla="*/ 0 h 2573"/>
              <a:gd name="T128" fmla="*/ 2635 w 2635"/>
              <a:gd name="T129" fmla="*/ 2573 h 25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35" h="2573">
                <a:moveTo>
                  <a:pt x="420" y="383"/>
                </a:moveTo>
                <a:lnTo>
                  <a:pt x="950" y="0"/>
                </a:lnTo>
                <a:lnTo>
                  <a:pt x="1202" y="68"/>
                </a:lnTo>
                <a:lnTo>
                  <a:pt x="1325" y="190"/>
                </a:lnTo>
                <a:lnTo>
                  <a:pt x="1822" y="238"/>
                </a:lnTo>
                <a:lnTo>
                  <a:pt x="1837" y="1510"/>
                </a:lnTo>
                <a:lnTo>
                  <a:pt x="2000" y="1548"/>
                </a:lnTo>
                <a:lnTo>
                  <a:pt x="2075" y="1700"/>
                </a:lnTo>
                <a:lnTo>
                  <a:pt x="2190" y="1648"/>
                </a:lnTo>
                <a:lnTo>
                  <a:pt x="2430" y="1993"/>
                </a:lnTo>
                <a:lnTo>
                  <a:pt x="2635" y="2153"/>
                </a:lnTo>
                <a:lnTo>
                  <a:pt x="2627" y="2290"/>
                </a:lnTo>
                <a:lnTo>
                  <a:pt x="2367" y="2308"/>
                </a:lnTo>
                <a:lnTo>
                  <a:pt x="2252" y="1885"/>
                </a:lnTo>
                <a:lnTo>
                  <a:pt x="1432" y="1470"/>
                </a:lnTo>
                <a:lnTo>
                  <a:pt x="1455" y="1600"/>
                </a:lnTo>
                <a:lnTo>
                  <a:pt x="1270" y="1770"/>
                </a:lnTo>
                <a:lnTo>
                  <a:pt x="1240" y="1708"/>
                </a:lnTo>
                <a:lnTo>
                  <a:pt x="1187" y="1708"/>
                </a:lnTo>
                <a:lnTo>
                  <a:pt x="1040" y="2060"/>
                </a:lnTo>
                <a:lnTo>
                  <a:pt x="582" y="2408"/>
                </a:lnTo>
                <a:lnTo>
                  <a:pt x="130" y="2573"/>
                </a:lnTo>
                <a:lnTo>
                  <a:pt x="0" y="2550"/>
                </a:lnTo>
                <a:lnTo>
                  <a:pt x="520" y="2253"/>
                </a:lnTo>
                <a:lnTo>
                  <a:pt x="582" y="2253"/>
                </a:lnTo>
                <a:lnTo>
                  <a:pt x="772" y="2023"/>
                </a:lnTo>
                <a:lnTo>
                  <a:pt x="857" y="2015"/>
                </a:lnTo>
                <a:lnTo>
                  <a:pt x="987" y="1840"/>
                </a:lnTo>
                <a:lnTo>
                  <a:pt x="942" y="1763"/>
                </a:lnTo>
                <a:lnTo>
                  <a:pt x="665" y="1800"/>
                </a:lnTo>
                <a:lnTo>
                  <a:pt x="475" y="1363"/>
                </a:lnTo>
                <a:lnTo>
                  <a:pt x="582" y="1165"/>
                </a:lnTo>
                <a:lnTo>
                  <a:pt x="757" y="1095"/>
                </a:lnTo>
                <a:lnTo>
                  <a:pt x="695" y="920"/>
                </a:lnTo>
                <a:lnTo>
                  <a:pt x="512" y="1003"/>
                </a:lnTo>
                <a:lnTo>
                  <a:pt x="375" y="750"/>
                </a:lnTo>
                <a:lnTo>
                  <a:pt x="527" y="690"/>
                </a:lnTo>
                <a:lnTo>
                  <a:pt x="665" y="758"/>
                </a:lnTo>
                <a:lnTo>
                  <a:pt x="727" y="720"/>
                </a:lnTo>
                <a:lnTo>
                  <a:pt x="612" y="505"/>
                </a:lnTo>
                <a:lnTo>
                  <a:pt x="412" y="490"/>
                </a:lnTo>
                <a:lnTo>
                  <a:pt x="420" y="383"/>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mn-ea"/>
              <a:cs typeface="Arial" charset="0"/>
            </a:endParaRPr>
          </a:p>
        </p:txBody>
      </p:sp>
      <p:grpSp>
        <p:nvGrpSpPr>
          <p:cNvPr id="318" name="Group 61">
            <a:extLst>
              <a:ext uri="{FF2B5EF4-FFF2-40B4-BE49-F238E27FC236}">
                <a16:creationId xmlns:a16="http://schemas.microsoft.com/office/drawing/2014/main" id="{38915B37-970B-D708-3C51-2E6B7238DEE8}"/>
              </a:ext>
            </a:extLst>
          </p:cNvPr>
          <p:cNvGrpSpPr>
            <a:grpSpLocks/>
          </p:cNvGrpSpPr>
          <p:nvPr/>
        </p:nvGrpSpPr>
        <p:grpSpPr bwMode="auto">
          <a:xfrm>
            <a:off x="1203348" y="4348337"/>
            <a:ext cx="1212850" cy="1061356"/>
            <a:chOff x="4062" y="5692"/>
            <a:chExt cx="1443" cy="1110"/>
          </a:xfrm>
          <a:solidFill>
            <a:sysClr val="window" lastClr="FFFFFF">
              <a:lumMod val="85000"/>
            </a:sysClr>
          </a:solidFill>
        </p:grpSpPr>
        <p:grpSp>
          <p:nvGrpSpPr>
            <p:cNvPr id="319" name="Group 62">
              <a:extLst>
                <a:ext uri="{FF2B5EF4-FFF2-40B4-BE49-F238E27FC236}">
                  <a16:creationId xmlns:a16="http://schemas.microsoft.com/office/drawing/2014/main" id="{59ACD1AC-24E4-B291-BBDB-972437C959AF}"/>
                </a:ext>
              </a:extLst>
            </p:cNvPr>
            <p:cNvGrpSpPr>
              <a:grpSpLocks/>
            </p:cNvGrpSpPr>
            <p:nvPr/>
          </p:nvGrpSpPr>
          <p:grpSpPr bwMode="auto">
            <a:xfrm>
              <a:off x="4062" y="5692"/>
              <a:ext cx="1443" cy="1110"/>
              <a:chOff x="4062" y="5692"/>
              <a:chExt cx="1443" cy="1110"/>
            </a:xfrm>
            <a:grpFill/>
          </p:grpSpPr>
          <p:sp>
            <p:nvSpPr>
              <p:cNvPr id="321" name="Freeform 63">
                <a:extLst>
                  <a:ext uri="{FF2B5EF4-FFF2-40B4-BE49-F238E27FC236}">
                    <a16:creationId xmlns:a16="http://schemas.microsoft.com/office/drawing/2014/main" id="{8FF601E9-120A-E369-7644-EE8800ABF2DA}"/>
                  </a:ext>
                </a:extLst>
              </p:cNvPr>
              <p:cNvSpPr>
                <a:spLocks/>
              </p:cNvSpPr>
              <p:nvPr/>
            </p:nvSpPr>
            <p:spPr bwMode="auto">
              <a:xfrm>
                <a:off x="4062" y="5832"/>
                <a:ext cx="110" cy="160"/>
              </a:xfrm>
              <a:custGeom>
                <a:avLst/>
                <a:gdLst>
                  <a:gd name="T0" fmla="*/ 0 w 110"/>
                  <a:gd name="T1" fmla="*/ 160 h 160"/>
                  <a:gd name="T2" fmla="*/ 0 w 110"/>
                  <a:gd name="T3" fmla="*/ 112 h 160"/>
                  <a:gd name="T4" fmla="*/ 63 w 110"/>
                  <a:gd name="T5" fmla="*/ 0 h 160"/>
                  <a:gd name="T6" fmla="*/ 110 w 110"/>
                  <a:gd name="T7" fmla="*/ 32 h 160"/>
                  <a:gd name="T8" fmla="*/ 58 w 110"/>
                  <a:gd name="T9" fmla="*/ 160 h 160"/>
                  <a:gd name="T10" fmla="*/ 0 w 110"/>
                  <a:gd name="T11" fmla="*/ 160 h 160"/>
                  <a:gd name="T12" fmla="*/ 0 60000 65536"/>
                  <a:gd name="T13" fmla="*/ 0 60000 65536"/>
                  <a:gd name="T14" fmla="*/ 0 60000 65536"/>
                  <a:gd name="T15" fmla="*/ 0 60000 65536"/>
                  <a:gd name="T16" fmla="*/ 0 60000 65536"/>
                  <a:gd name="T17" fmla="*/ 0 60000 65536"/>
                  <a:gd name="T18" fmla="*/ 0 w 110"/>
                  <a:gd name="T19" fmla="*/ 0 h 160"/>
                  <a:gd name="T20" fmla="*/ 110 w 110"/>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110" h="160">
                    <a:moveTo>
                      <a:pt x="0" y="160"/>
                    </a:moveTo>
                    <a:lnTo>
                      <a:pt x="0" y="112"/>
                    </a:lnTo>
                    <a:lnTo>
                      <a:pt x="63" y="0"/>
                    </a:lnTo>
                    <a:lnTo>
                      <a:pt x="110" y="32"/>
                    </a:lnTo>
                    <a:lnTo>
                      <a:pt x="58" y="160"/>
                    </a:lnTo>
                    <a:lnTo>
                      <a:pt x="0" y="160"/>
                    </a:lnTo>
                    <a:close/>
                  </a:path>
                </a:pathLst>
              </a:custGeom>
              <a:grpFill/>
              <a:ln w="25400" cap="flat" cmpd="sng">
                <a:solidFill>
                  <a:sysClr val="windowText" lastClr="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22" name="Freeform 64">
                <a:extLst>
                  <a:ext uri="{FF2B5EF4-FFF2-40B4-BE49-F238E27FC236}">
                    <a16:creationId xmlns:a16="http://schemas.microsoft.com/office/drawing/2014/main" id="{0ACB574A-EBE3-6C26-B7EE-5902B0458AC1}"/>
                  </a:ext>
                </a:extLst>
              </p:cNvPr>
              <p:cNvSpPr>
                <a:spLocks/>
              </p:cNvSpPr>
              <p:nvPr/>
            </p:nvSpPr>
            <p:spPr bwMode="auto">
              <a:xfrm>
                <a:off x="4220" y="5692"/>
                <a:ext cx="207" cy="202"/>
              </a:xfrm>
              <a:custGeom>
                <a:avLst/>
                <a:gdLst>
                  <a:gd name="T0" fmla="*/ 45 w 207"/>
                  <a:gd name="T1" fmla="*/ 22 h 202"/>
                  <a:gd name="T2" fmla="*/ 0 w 207"/>
                  <a:gd name="T3" fmla="*/ 120 h 202"/>
                  <a:gd name="T4" fmla="*/ 80 w 207"/>
                  <a:gd name="T5" fmla="*/ 185 h 202"/>
                  <a:gd name="T6" fmla="*/ 172 w 207"/>
                  <a:gd name="T7" fmla="*/ 202 h 202"/>
                  <a:gd name="T8" fmla="*/ 207 w 207"/>
                  <a:gd name="T9" fmla="*/ 122 h 202"/>
                  <a:gd name="T10" fmla="*/ 185 w 207"/>
                  <a:gd name="T11" fmla="*/ 0 h 202"/>
                  <a:gd name="T12" fmla="*/ 45 w 207"/>
                  <a:gd name="T13" fmla="*/ 22 h 202"/>
                  <a:gd name="T14" fmla="*/ 0 60000 65536"/>
                  <a:gd name="T15" fmla="*/ 0 60000 65536"/>
                  <a:gd name="T16" fmla="*/ 0 60000 65536"/>
                  <a:gd name="T17" fmla="*/ 0 60000 65536"/>
                  <a:gd name="T18" fmla="*/ 0 60000 65536"/>
                  <a:gd name="T19" fmla="*/ 0 60000 65536"/>
                  <a:gd name="T20" fmla="*/ 0 60000 65536"/>
                  <a:gd name="T21" fmla="*/ 0 w 207"/>
                  <a:gd name="T22" fmla="*/ 0 h 202"/>
                  <a:gd name="T23" fmla="*/ 207 w 207"/>
                  <a:gd name="T24" fmla="*/ 202 h 2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202">
                    <a:moveTo>
                      <a:pt x="45" y="22"/>
                    </a:moveTo>
                    <a:lnTo>
                      <a:pt x="0" y="120"/>
                    </a:lnTo>
                    <a:lnTo>
                      <a:pt x="80" y="185"/>
                    </a:lnTo>
                    <a:lnTo>
                      <a:pt x="172" y="202"/>
                    </a:lnTo>
                    <a:lnTo>
                      <a:pt x="207" y="122"/>
                    </a:lnTo>
                    <a:lnTo>
                      <a:pt x="185" y="0"/>
                    </a:lnTo>
                    <a:lnTo>
                      <a:pt x="45" y="22"/>
                    </a:lnTo>
                    <a:close/>
                  </a:path>
                </a:pathLst>
              </a:custGeom>
              <a:grpFill/>
              <a:ln w="25400" cap="flat" cmpd="sng">
                <a:solidFill>
                  <a:sysClr val="windowText" lastClr="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23" name="Freeform 65">
                <a:extLst>
                  <a:ext uri="{FF2B5EF4-FFF2-40B4-BE49-F238E27FC236}">
                    <a16:creationId xmlns:a16="http://schemas.microsoft.com/office/drawing/2014/main" id="{D96129F2-F157-1DAD-DACF-E0D8141827E9}"/>
                  </a:ext>
                </a:extLst>
              </p:cNvPr>
              <p:cNvSpPr>
                <a:spLocks/>
              </p:cNvSpPr>
              <p:nvPr/>
            </p:nvSpPr>
            <p:spPr bwMode="auto">
              <a:xfrm>
                <a:off x="4415" y="5832"/>
                <a:ext cx="307" cy="227"/>
              </a:xfrm>
              <a:custGeom>
                <a:avLst/>
                <a:gdLst>
                  <a:gd name="T0" fmla="*/ 0 w 307"/>
                  <a:gd name="T1" fmla="*/ 80 h 227"/>
                  <a:gd name="T2" fmla="*/ 210 w 307"/>
                  <a:gd name="T3" fmla="*/ 0 h 227"/>
                  <a:gd name="T4" fmla="*/ 250 w 307"/>
                  <a:gd name="T5" fmla="*/ 97 h 227"/>
                  <a:gd name="T6" fmla="*/ 290 w 307"/>
                  <a:gd name="T7" fmla="*/ 120 h 227"/>
                  <a:gd name="T8" fmla="*/ 307 w 307"/>
                  <a:gd name="T9" fmla="*/ 200 h 227"/>
                  <a:gd name="T10" fmla="*/ 202 w 307"/>
                  <a:gd name="T11" fmla="*/ 212 h 227"/>
                  <a:gd name="T12" fmla="*/ 127 w 307"/>
                  <a:gd name="T13" fmla="*/ 227 h 227"/>
                  <a:gd name="T14" fmla="*/ 0 w 307"/>
                  <a:gd name="T15" fmla="*/ 80 h 227"/>
                  <a:gd name="T16" fmla="*/ 0 60000 65536"/>
                  <a:gd name="T17" fmla="*/ 0 60000 65536"/>
                  <a:gd name="T18" fmla="*/ 0 60000 65536"/>
                  <a:gd name="T19" fmla="*/ 0 60000 65536"/>
                  <a:gd name="T20" fmla="*/ 0 60000 65536"/>
                  <a:gd name="T21" fmla="*/ 0 60000 65536"/>
                  <a:gd name="T22" fmla="*/ 0 60000 65536"/>
                  <a:gd name="T23" fmla="*/ 0 60000 65536"/>
                  <a:gd name="T24" fmla="*/ 0 w 307"/>
                  <a:gd name="T25" fmla="*/ 0 h 227"/>
                  <a:gd name="T26" fmla="*/ 307 w 307"/>
                  <a:gd name="T27" fmla="*/ 227 h 2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 h="227">
                    <a:moveTo>
                      <a:pt x="0" y="80"/>
                    </a:moveTo>
                    <a:lnTo>
                      <a:pt x="210" y="0"/>
                    </a:lnTo>
                    <a:lnTo>
                      <a:pt x="250" y="97"/>
                    </a:lnTo>
                    <a:lnTo>
                      <a:pt x="290" y="120"/>
                    </a:lnTo>
                    <a:lnTo>
                      <a:pt x="307" y="200"/>
                    </a:lnTo>
                    <a:lnTo>
                      <a:pt x="202" y="212"/>
                    </a:lnTo>
                    <a:lnTo>
                      <a:pt x="127" y="227"/>
                    </a:lnTo>
                    <a:lnTo>
                      <a:pt x="0" y="80"/>
                    </a:lnTo>
                    <a:close/>
                  </a:path>
                </a:pathLst>
              </a:custGeom>
              <a:grpFill/>
              <a:ln w="25400" cap="flat" cmpd="sng">
                <a:solidFill>
                  <a:sysClr val="windowText" lastClr="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24" name="Freeform 66">
                <a:extLst>
                  <a:ext uri="{FF2B5EF4-FFF2-40B4-BE49-F238E27FC236}">
                    <a16:creationId xmlns:a16="http://schemas.microsoft.com/office/drawing/2014/main" id="{4FBAAD92-5171-59DB-DDA1-60776FD7235D}"/>
                  </a:ext>
                </a:extLst>
              </p:cNvPr>
              <p:cNvSpPr>
                <a:spLocks/>
              </p:cNvSpPr>
              <p:nvPr/>
            </p:nvSpPr>
            <p:spPr bwMode="auto">
              <a:xfrm>
                <a:off x="4732" y="6004"/>
                <a:ext cx="245" cy="120"/>
              </a:xfrm>
              <a:custGeom>
                <a:avLst/>
                <a:gdLst>
                  <a:gd name="T0" fmla="*/ 38 w 245"/>
                  <a:gd name="T1" fmla="*/ 5 h 120"/>
                  <a:gd name="T2" fmla="*/ 0 w 245"/>
                  <a:gd name="T3" fmla="*/ 113 h 120"/>
                  <a:gd name="T4" fmla="*/ 65 w 245"/>
                  <a:gd name="T5" fmla="*/ 120 h 120"/>
                  <a:gd name="T6" fmla="*/ 105 w 245"/>
                  <a:gd name="T7" fmla="*/ 95 h 120"/>
                  <a:gd name="T8" fmla="*/ 180 w 245"/>
                  <a:gd name="T9" fmla="*/ 98 h 120"/>
                  <a:gd name="T10" fmla="*/ 245 w 245"/>
                  <a:gd name="T11" fmla="*/ 50 h 120"/>
                  <a:gd name="T12" fmla="*/ 203 w 245"/>
                  <a:gd name="T13" fmla="*/ 33 h 120"/>
                  <a:gd name="T14" fmla="*/ 170 w 245"/>
                  <a:gd name="T15" fmla="*/ 0 h 120"/>
                  <a:gd name="T16" fmla="*/ 38 w 245"/>
                  <a:gd name="T17" fmla="*/ 5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5"/>
                  <a:gd name="T28" fmla="*/ 0 h 120"/>
                  <a:gd name="T29" fmla="*/ 245 w 245"/>
                  <a:gd name="T30" fmla="*/ 120 h 1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5" h="120">
                    <a:moveTo>
                      <a:pt x="38" y="5"/>
                    </a:moveTo>
                    <a:lnTo>
                      <a:pt x="0" y="113"/>
                    </a:lnTo>
                    <a:lnTo>
                      <a:pt x="65" y="120"/>
                    </a:lnTo>
                    <a:lnTo>
                      <a:pt x="105" y="95"/>
                    </a:lnTo>
                    <a:lnTo>
                      <a:pt x="180" y="98"/>
                    </a:lnTo>
                    <a:lnTo>
                      <a:pt x="245" y="50"/>
                    </a:lnTo>
                    <a:lnTo>
                      <a:pt x="203" y="33"/>
                    </a:lnTo>
                    <a:lnTo>
                      <a:pt x="170" y="0"/>
                    </a:lnTo>
                    <a:lnTo>
                      <a:pt x="38" y="5"/>
                    </a:lnTo>
                    <a:close/>
                  </a:path>
                </a:pathLst>
              </a:custGeom>
              <a:grpFill/>
              <a:ln w="25400" cap="flat" cmpd="sng">
                <a:solidFill>
                  <a:sysClr val="windowText" lastClr="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25" name="Freeform 67">
                <a:extLst>
                  <a:ext uri="{FF2B5EF4-FFF2-40B4-BE49-F238E27FC236}">
                    <a16:creationId xmlns:a16="http://schemas.microsoft.com/office/drawing/2014/main" id="{78FBD420-4B59-5E04-AD6A-BBA66A6D2E83}"/>
                  </a:ext>
                </a:extLst>
              </p:cNvPr>
              <p:cNvSpPr>
                <a:spLocks/>
              </p:cNvSpPr>
              <p:nvPr/>
            </p:nvSpPr>
            <p:spPr bwMode="auto">
              <a:xfrm>
                <a:off x="4805" y="6174"/>
                <a:ext cx="100" cy="88"/>
              </a:xfrm>
              <a:custGeom>
                <a:avLst/>
                <a:gdLst>
                  <a:gd name="T0" fmla="*/ 87 w 100"/>
                  <a:gd name="T1" fmla="*/ 0 h 88"/>
                  <a:gd name="T2" fmla="*/ 0 w 100"/>
                  <a:gd name="T3" fmla="*/ 8 h 88"/>
                  <a:gd name="T4" fmla="*/ 15 w 100"/>
                  <a:gd name="T5" fmla="*/ 88 h 88"/>
                  <a:gd name="T6" fmla="*/ 100 w 100"/>
                  <a:gd name="T7" fmla="*/ 68 h 88"/>
                  <a:gd name="T8" fmla="*/ 87 w 100"/>
                  <a:gd name="T9" fmla="*/ 0 h 88"/>
                  <a:gd name="T10" fmla="*/ 0 60000 65536"/>
                  <a:gd name="T11" fmla="*/ 0 60000 65536"/>
                  <a:gd name="T12" fmla="*/ 0 60000 65536"/>
                  <a:gd name="T13" fmla="*/ 0 60000 65536"/>
                  <a:gd name="T14" fmla="*/ 0 60000 65536"/>
                  <a:gd name="T15" fmla="*/ 0 w 100"/>
                  <a:gd name="T16" fmla="*/ 0 h 88"/>
                  <a:gd name="T17" fmla="*/ 100 w 100"/>
                  <a:gd name="T18" fmla="*/ 88 h 88"/>
                </a:gdLst>
                <a:ahLst/>
                <a:cxnLst>
                  <a:cxn ang="T10">
                    <a:pos x="T0" y="T1"/>
                  </a:cxn>
                  <a:cxn ang="T11">
                    <a:pos x="T2" y="T3"/>
                  </a:cxn>
                  <a:cxn ang="T12">
                    <a:pos x="T4" y="T5"/>
                  </a:cxn>
                  <a:cxn ang="T13">
                    <a:pos x="T6" y="T7"/>
                  </a:cxn>
                  <a:cxn ang="T14">
                    <a:pos x="T8" y="T9"/>
                  </a:cxn>
                </a:cxnLst>
                <a:rect l="T15" t="T16" r="T17" b="T18"/>
                <a:pathLst>
                  <a:path w="100" h="88">
                    <a:moveTo>
                      <a:pt x="87" y="0"/>
                    </a:moveTo>
                    <a:lnTo>
                      <a:pt x="0" y="8"/>
                    </a:lnTo>
                    <a:lnTo>
                      <a:pt x="15" y="88"/>
                    </a:lnTo>
                    <a:lnTo>
                      <a:pt x="100" y="68"/>
                    </a:lnTo>
                    <a:lnTo>
                      <a:pt x="87" y="0"/>
                    </a:lnTo>
                    <a:close/>
                  </a:path>
                </a:pathLst>
              </a:custGeom>
              <a:grpFill/>
              <a:ln w="25400" cap="flat" cmpd="sng">
                <a:solidFill>
                  <a:sysClr val="windowText" lastClr="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26" name="Freeform 68">
                <a:extLst>
                  <a:ext uri="{FF2B5EF4-FFF2-40B4-BE49-F238E27FC236}">
                    <a16:creationId xmlns:a16="http://schemas.microsoft.com/office/drawing/2014/main" id="{CDE1156F-CF1E-799F-3DCC-9D4FA83DC79F}"/>
                  </a:ext>
                </a:extLst>
              </p:cNvPr>
              <p:cNvSpPr>
                <a:spLocks/>
              </p:cNvSpPr>
              <p:nvPr/>
            </p:nvSpPr>
            <p:spPr bwMode="auto">
              <a:xfrm>
                <a:off x="4915" y="6269"/>
                <a:ext cx="67" cy="85"/>
              </a:xfrm>
              <a:custGeom>
                <a:avLst/>
                <a:gdLst>
                  <a:gd name="T0" fmla="*/ 0 w 67"/>
                  <a:gd name="T1" fmla="*/ 33 h 85"/>
                  <a:gd name="T2" fmla="*/ 67 w 67"/>
                  <a:gd name="T3" fmla="*/ 0 h 85"/>
                  <a:gd name="T4" fmla="*/ 67 w 67"/>
                  <a:gd name="T5" fmla="*/ 75 h 85"/>
                  <a:gd name="T6" fmla="*/ 22 w 67"/>
                  <a:gd name="T7" fmla="*/ 85 h 85"/>
                  <a:gd name="T8" fmla="*/ 0 w 67"/>
                  <a:gd name="T9" fmla="*/ 33 h 85"/>
                  <a:gd name="T10" fmla="*/ 0 60000 65536"/>
                  <a:gd name="T11" fmla="*/ 0 60000 65536"/>
                  <a:gd name="T12" fmla="*/ 0 60000 65536"/>
                  <a:gd name="T13" fmla="*/ 0 60000 65536"/>
                  <a:gd name="T14" fmla="*/ 0 60000 65536"/>
                  <a:gd name="T15" fmla="*/ 0 w 67"/>
                  <a:gd name="T16" fmla="*/ 0 h 85"/>
                  <a:gd name="T17" fmla="*/ 67 w 67"/>
                  <a:gd name="T18" fmla="*/ 85 h 85"/>
                </a:gdLst>
                <a:ahLst/>
                <a:cxnLst>
                  <a:cxn ang="T10">
                    <a:pos x="T0" y="T1"/>
                  </a:cxn>
                  <a:cxn ang="T11">
                    <a:pos x="T2" y="T3"/>
                  </a:cxn>
                  <a:cxn ang="T12">
                    <a:pos x="T4" y="T5"/>
                  </a:cxn>
                  <a:cxn ang="T13">
                    <a:pos x="T6" y="T7"/>
                  </a:cxn>
                  <a:cxn ang="T14">
                    <a:pos x="T8" y="T9"/>
                  </a:cxn>
                </a:cxnLst>
                <a:rect l="T15" t="T16" r="T17" b="T18"/>
                <a:pathLst>
                  <a:path w="67" h="85">
                    <a:moveTo>
                      <a:pt x="0" y="33"/>
                    </a:moveTo>
                    <a:lnTo>
                      <a:pt x="67" y="0"/>
                    </a:lnTo>
                    <a:lnTo>
                      <a:pt x="67" y="75"/>
                    </a:lnTo>
                    <a:lnTo>
                      <a:pt x="22" y="85"/>
                    </a:lnTo>
                    <a:lnTo>
                      <a:pt x="0" y="33"/>
                    </a:lnTo>
                    <a:close/>
                  </a:path>
                </a:pathLst>
              </a:custGeom>
              <a:grpFill/>
              <a:ln w="25400" cap="flat" cmpd="sng">
                <a:solidFill>
                  <a:sysClr val="windowText" lastClr="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27" name="Freeform 69">
                <a:extLst>
                  <a:ext uri="{FF2B5EF4-FFF2-40B4-BE49-F238E27FC236}">
                    <a16:creationId xmlns:a16="http://schemas.microsoft.com/office/drawing/2014/main" id="{5B2E7A26-7EA7-81FC-869A-CA37F650A372}"/>
                  </a:ext>
                </a:extLst>
              </p:cNvPr>
              <p:cNvSpPr>
                <a:spLocks/>
              </p:cNvSpPr>
              <p:nvPr/>
            </p:nvSpPr>
            <p:spPr bwMode="auto">
              <a:xfrm>
                <a:off x="5087" y="6309"/>
                <a:ext cx="418" cy="493"/>
              </a:xfrm>
              <a:custGeom>
                <a:avLst/>
                <a:gdLst>
                  <a:gd name="T0" fmla="*/ 70 w 418"/>
                  <a:gd name="T1" fmla="*/ 0 h 493"/>
                  <a:gd name="T2" fmla="*/ 0 w 418"/>
                  <a:gd name="T3" fmla="*/ 188 h 493"/>
                  <a:gd name="T4" fmla="*/ 50 w 418"/>
                  <a:gd name="T5" fmla="*/ 280 h 493"/>
                  <a:gd name="T6" fmla="*/ 50 w 418"/>
                  <a:gd name="T7" fmla="*/ 448 h 493"/>
                  <a:gd name="T8" fmla="*/ 150 w 418"/>
                  <a:gd name="T9" fmla="*/ 493 h 493"/>
                  <a:gd name="T10" fmla="*/ 195 w 418"/>
                  <a:gd name="T11" fmla="*/ 395 h 493"/>
                  <a:gd name="T12" fmla="*/ 323 w 418"/>
                  <a:gd name="T13" fmla="*/ 373 h 493"/>
                  <a:gd name="T14" fmla="*/ 418 w 418"/>
                  <a:gd name="T15" fmla="*/ 265 h 493"/>
                  <a:gd name="T16" fmla="*/ 318 w 418"/>
                  <a:gd name="T17" fmla="*/ 98 h 493"/>
                  <a:gd name="T18" fmla="*/ 70 w 418"/>
                  <a:gd name="T19" fmla="*/ 0 h 4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8"/>
                  <a:gd name="T31" fmla="*/ 0 h 493"/>
                  <a:gd name="T32" fmla="*/ 418 w 418"/>
                  <a:gd name="T33" fmla="*/ 493 h 4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8" h="493">
                    <a:moveTo>
                      <a:pt x="70" y="0"/>
                    </a:moveTo>
                    <a:lnTo>
                      <a:pt x="0" y="188"/>
                    </a:lnTo>
                    <a:lnTo>
                      <a:pt x="50" y="280"/>
                    </a:lnTo>
                    <a:lnTo>
                      <a:pt x="50" y="448"/>
                    </a:lnTo>
                    <a:lnTo>
                      <a:pt x="150" y="493"/>
                    </a:lnTo>
                    <a:lnTo>
                      <a:pt x="195" y="395"/>
                    </a:lnTo>
                    <a:lnTo>
                      <a:pt x="323" y="373"/>
                    </a:lnTo>
                    <a:lnTo>
                      <a:pt x="418" y="265"/>
                    </a:lnTo>
                    <a:lnTo>
                      <a:pt x="318" y="98"/>
                    </a:lnTo>
                    <a:lnTo>
                      <a:pt x="70" y="0"/>
                    </a:lnTo>
                    <a:close/>
                  </a:path>
                </a:pathLst>
              </a:custGeom>
              <a:grpFill/>
              <a:ln w="25400" cap="flat" cmpd="sng">
                <a:solidFill>
                  <a:sysClr val="windowText" lastClr="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grpSp>
        <p:sp>
          <p:nvSpPr>
            <p:cNvPr id="320" name="Freeform 70">
              <a:extLst>
                <a:ext uri="{FF2B5EF4-FFF2-40B4-BE49-F238E27FC236}">
                  <a16:creationId xmlns:a16="http://schemas.microsoft.com/office/drawing/2014/main" id="{68D49B74-2F8F-580E-8C1F-F3A695286CB7}"/>
                </a:ext>
              </a:extLst>
            </p:cNvPr>
            <p:cNvSpPr>
              <a:spLocks/>
            </p:cNvSpPr>
            <p:nvPr/>
          </p:nvSpPr>
          <p:spPr bwMode="auto">
            <a:xfrm>
              <a:off x="4940" y="6079"/>
              <a:ext cx="230" cy="193"/>
            </a:xfrm>
            <a:custGeom>
              <a:avLst/>
              <a:gdLst>
                <a:gd name="T0" fmla="*/ 47 w 230"/>
                <a:gd name="T1" fmla="*/ 0 h 193"/>
                <a:gd name="T2" fmla="*/ 0 w 230"/>
                <a:gd name="T3" fmla="*/ 58 h 193"/>
                <a:gd name="T4" fmla="*/ 20 w 230"/>
                <a:gd name="T5" fmla="*/ 103 h 193"/>
                <a:gd name="T6" fmla="*/ 62 w 230"/>
                <a:gd name="T7" fmla="*/ 118 h 193"/>
                <a:gd name="T8" fmla="*/ 107 w 230"/>
                <a:gd name="T9" fmla="*/ 193 h 193"/>
                <a:gd name="T10" fmla="*/ 227 w 230"/>
                <a:gd name="T11" fmla="*/ 163 h 193"/>
                <a:gd name="T12" fmla="*/ 230 w 230"/>
                <a:gd name="T13" fmla="*/ 83 h 193"/>
                <a:gd name="T14" fmla="*/ 142 w 230"/>
                <a:gd name="T15" fmla="*/ 15 h 193"/>
                <a:gd name="T16" fmla="*/ 47 w 230"/>
                <a:gd name="T17" fmla="*/ 0 h 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93"/>
                <a:gd name="T29" fmla="*/ 230 w 230"/>
                <a:gd name="T30" fmla="*/ 193 h 1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93">
                  <a:moveTo>
                    <a:pt x="47" y="0"/>
                  </a:moveTo>
                  <a:lnTo>
                    <a:pt x="0" y="58"/>
                  </a:lnTo>
                  <a:lnTo>
                    <a:pt x="20" y="103"/>
                  </a:lnTo>
                  <a:lnTo>
                    <a:pt x="62" y="118"/>
                  </a:lnTo>
                  <a:lnTo>
                    <a:pt x="107" y="193"/>
                  </a:lnTo>
                  <a:lnTo>
                    <a:pt x="227" y="163"/>
                  </a:lnTo>
                  <a:lnTo>
                    <a:pt x="230" y="83"/>
                  </a:lnTo>
                  <a:lnTo>
                    <a:pt x="142" y="15"/>
                  </a:lnTo>
                  <a:lnTo>
                    <a:pt x="47" y="0"/>
                  </a:lnTo>
                  <a:close/>
                </a:path>
              </a:pathLst>
            </a:custGeom>
            <a:grpFill/>
            <a:ln w="25400" cap="flat" cmpd="sng">
              <a:solidFill>
                <a:sysClr val="windowText" lastClr="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grpSp>
      <p:sp>
        <p:nvSpPr>
          <p:cNvPr id="328" name="Freeform 71">
            <a:extLst>
              <a:ext uri="{FF2B5EF4-FFF2-40B4-BE49-F238E27FC236}">
                <a16:creationId xmlns:a16="http://schemas.microsoft.com/office/drawing/2014/main" id="{9A8BCD48-40B1-8B9E-646C-223D2CCA4D49}"/>
              </a:ext>
            </a:extLst>
          </p:cNvPr>
          <p:cNvSpPr>
            <a:spLocks/>
          </p:cNvSpPr>
          <p:nvPr/>
        </p:nvSpPr>
        <p:spPr bwMode="auto">
          <a:xfrm>
            <a:off x="220662" y="1823834"/>
            <a:ext cx="1295400" cy="2112962"/>
          </a:xfrm>
          <a:custGeom>
            <a:avLst/>
            <a:gdLst>
              <a:gd name="T0" fmla="*/ 2147483646 w 3201"/>
              <a:gd name="T1" fmla="*/ 2147483646 h 5327"/>
              <a:gd name="T2" fmla="*/ 2147483646 w 3201"/>
              <a:gd name="T3" fmla="*/ 2147483646 h 5327"/>
              <a:gd name="T4" fmla="*/ 2147483646 w 3201"/>
              <a:gd name="T5" fmla="*/ 2147483646 h 5327"/>
              <a:gd name="T6" fmla="*/ 2147483646 w 3201"/>
              <a:gd name="T7" fmla="*/ 2147483646 h 5327"/>
              <a:gd name="T8" fmla="*/ 2147483646 w 3201"/>
              <a:gd name="T9" fmla="*/ 2147483646 h 5327"/>
              <a:gd name="T10" fmla="*/ 2147483646 w 3201"/>
              <a:gd name="T11" fmla="*/ 2147483646 h 5327"/>
              <a:gd name="T12" fmla="*/ 2147483646 w 3201"/>
              <a:gd name="T13" fmla="*/ 2147483646 h 5327"/>
              <a:gd name="T14" fmla="*/ 2147483646 w 3201"/>
              <a:gd name="T15" fmla="*/ 2147483646 h 5327"/>
              <a:gd name="T16" fmla="*/ 2147483646 w 3201"/>
              <a:gd name="T17" fmla="*/ 2147483646 h 5327"/>
              <a:gd name="T18" fmla="*/ 2147483646 w 3201"/>
              <a:gd name="T19" fmla="*/ 2147483646 h 5327"/>
              <a:gd name="T20" fmla="*/ 2147483646 w 3201"/>
              <a:gd name="T21" fmla="*/ 2147483646 h 5327"/>
              <a:gd name="T22" fmla="*/ 2147483646 w 3201"/>
              <a:gd name="T23" fmla="*/ 2147483646 h 5327"/>
              <a:gd name="T24" fmla="*/ 2147483646 w 3201"/>
              <a:gd name="T25" fmla="*/ 2147483646 h 5327"/>
              <a:gd name="T26" fmla="*/ 2147483646 w 3201"/>
              <a:gd name="T27" fmla="*/ 2147483646 h 5327"/>
              <a:gd name="T28" fmla="*/ 2147483646 w 3201"/>
              <a:gd name="T29" fmla="*/ 2147483646 h 5327"/>
              <a:gd name="T30" fmla="*/ 2147483646 w 3201"/>
              <a:gd name="T31" fmla="*/ 2147483646 h 5327"/>
              <a:gd name="T32" fmla="*/ 2147483646 w 3201"/>
              <a:gd name="T33" fmla="*/ 2147483646 h 5327"/>
              <a:gd name="T34" fmla="*/ 2147483646 w 3201"/>
              <a:gd name="T35" fmla="*/ 2147483646 h 5327"/>
              <a:gd name="T36" fmla="*/ 2147483646 w 3201"/>
              <a:gd name="T37" fmla="*/ 2147483646 h 5327"/>
              <a:gd name="T38" fmla="*/ 2147483646 w 3201"/>
              <a:gd name="T39" fmla="*/ 2147483646 h 5327"/>
              <a:gd name="T40" fmla="*/ 2147483646 w 3201"/>
              <a:gd name="T41" fmla="*/ 2147483646 h 5327"/>
              <a:gd name="T42" fmla="*/ 2147483646 w 3201"/>
              <a:gd name="T43" fmla="*/ 2147483646 h 5327"/>
              <a:gd name="T44" fmla="*/ 2147483646 w 3201"/>
              <a:gd name="T45" fmla="*/ 2147483646 h 5327"/>
              <a:gd name="T46" fmla="*/ 2147483646 w 3201"/>
              <a:gd name="T47" fmla="*/ 2147483646 h 5327"/>
              <a:gd name="T48" fmla="*/ 2147483646 w 3201"/>
              <a:gd name="T49" fmla="*/ 2147483646 h 5327"/>
              <a:gd name="T50" fmla="*/ 2147483646 w 3201"/>
              <a:gd name="T51" fmla="*/ 2147483646 h 5327"/>
              <a:gd name="T52" fmla="*/ 2147483646 w 3201"/>
              <a:gd name="T53" fmla="*/ 2147483646 h 5327"/>
              <a:gd name="T54" fmla="*/ 2147483646 w 3201"/>
              <a:gd name="T55" fmla="*/ 0 h 5327"/>
              <a:gd name="T56" fmla="*/ 2147483646 w 3201"/>
              <a:gd name="T57" fmla="*/ 2147483646 h 5327"/>
              <a:gd name="T58" fmla="*/ 0 w 3201"/>
              <a:gd name="T59" fmla="*/ 2147483646 h 5327"/>
              <a:gd name="T60" fmla="*/ 2147483646 w 3201"/>
              <a:gd name="T61" fmla="*/ 2147483646 h 53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01"/>
              <a:gd name="T94" fmla="*/ 0 h 5327"/>
              <a:gd name="T95" fmla="*/ 3201 w 3201"/>
              <a:gd name="T96" fmla="*/ 5327 h 532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01" h="5327">
                <a:moveTo>
                  <a:pt x="113" y="1081"/>
                </a:moveTo>
                <a:lnTo>
                  <a:pt x="22" y="1494"/>
                </a:lnTo>
                <a:lnTo>
                  <a:pt x="330" y="2165"/>
                </a:lnTo>
                <a:lnTo>
                  <a:pt x="383" y="2120"/>
                </a:lnTo>
                <a:lnTo>
                  <a:pt x="480" y="2397"/>
                </a:lnTo>
                <a:lnTo>
                  <a:pt x="327" y="2204"/>
                </a:lnTo>
                <a:lnTo>
                  <a:pt x="294" y="2515"/>
                </a:lnTo>
                <a:lnTo>
                  <a:pt x="466" y="2703"/>
                </a:lnTo>
                <a:lnTo>
                  <a:pt x="351" y="2961"/>
                </a:lnTo>
                <a:lnTo>
                  <a:pt x="685" y="3667"/>
                </a:lnTo>
                <a:lnTo>
                  <a:pt x="609" y="3928"/>
                </a:lnTo>
                <a:lnTo>
                  <a:pt x="1054" y="4134"/>
                </a:lnTo>
                <a:lnTo>
                  <a:pt x="1214" y="4341"/>
                </a:lnTo>
                <a:lnTo>
                  <a:pt x="1399" y="4412"/>
                </a:lnTo>
                <a:lnTo>
                  <a:pt x="1402" y="4538"/>
                </a:lnTo>
                <a:lnTo>
                  <a:pt x="1524" y="4570"/>
                </a:lnTo>
                <a:lnTo>
                  <a:pt x="1781" y="4971"/>
                </a:lnTo>
                <a:lnTo>
                  <a:pt x="1785" y="5260"/>
                </a:lnTo>
                <a:lnTo>
                  <a:pt x="2922" y="5327"/>
                </a:lnTo>
                <a:lnTo>
                  <a:pt x="2848" y="5209"/>
                </a:lnTo>
                <a:lnTo>
                  <a:pt x="2884" y="5037"/>
                </a:lnTo>
                <a:lnTo>
                  <a:pt x="3068" y="4745"/>
                </a:lnTo>
                <a:lnTo>
                  <a:pt x="3201" y="4663"/>
                </a:lnTo>
                <a:lnTo>
                  <a:pt x="3124" y="4562"/>
                </a:lnTo>
                <a:lnTo>
                  <a:pt x="3072" y="4276"/>
                </a:lnTo>
                <a:lnTo>
                  <a:pt x="1437" y="1830"/>
                </a:lnTo>
                <a:lnTo>
                  <a:pt x="1821" y="413"/>
                </a:lnTo>
                <a:lnTo>
                  <a:pt x="309" y="0"/>
                </a:lnTo>
                <a:lnTo>
                  <a:pt x="264" y="84"/>
                </a:lnTo>
                <a:lnTo>
                  <a:pt x="0" y="710"/>
                </a:lnTo>
                <a:lnTo>
                  <a:pt x="113" y="1081"/>
                </a:lnTo>
                <a:close/>
              </a:path>
            </a:pathLst>
          </a:custGeom>
          <a:solidFill>
            <a:srgbClr val="0070C0"/>
          </a:solidFill>
          <a:ln w="25400">
            <a:solidFill>
              <a:sysClr val="windowText" lastClr="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329" name="Freeform 72">
            <a:extLst>
              <a:ext uri="{FF2B5EF4-FFF2-40B4-BE49-F238E27FC236}">
                <a16:creationId xmlns:a16="http://schemas.microsoft.com/office/drawing/2014/main" id="{6DB4D831-AA85-178E-A64C-313A2AB4777F}"/>
              </a:ext>
            </a:extLst>
          </p:cNvPr>
          <p:cNvSpPr>
            <a:spLocks/>
          </p:cNvSpPr>
          <p:nvPr/>
        </p:nvSpPr>
        <p:spPr bwMode="auto">
          <a:xfrm>
            <a:off x="7831137" y="2022271"/>
            <a:ext cx="276225" cy="254000"/>
          </a:xfrm>
          <a:custGeom>
            <a:avLst/>
            <a:gdLst>
              <a:gd name="T0" fmla="*/ 2147483647 w 695"/>
              <a:gd name="T1" fmla="*/ 2147483647 h 640"/>
              <a:gd name="T2" fmla="*/ 2147483647 w 695"/>
              <a:gd name="T3" fmla="*/ 2147483647 h 640"/>
              <a:gd name="T4" fmla="*/ 2147483647 w 695"/>
              <a:gd name="T5" fmla="*/ 2147483647 h 640"/>
              <a:gd name="T6" fmla="*/ 2147483647 w 695"/>
              <a:gd name="T7" fmla="*/ 2147483647 h 640"/>
              <a:gd name="T8" fmla="*/ 2147483647 w 695"/>
              <a:gd name="T9" fmla="*/ 2147483647 h 640"/>
              <a:gd name="T10" fmla="*/ 2147483647 w 695"/>
              <a:gd name="T11" fmla="*/ 2147483647 h 640"/>
              <a:gd name="T12" fmla="*/ 2147483647 w 695"/>
              <a:gd name="T13" fmla="*/ 2147483647 h 640"/>
              <a:gd name="T14" fmla="*/ 2147483647 w 695"/>
              <a:gd name="T15" fmla="*/ 2147483647 h 640"/>
              <a:gd name="T16" fmla="*/ 2147483647 w 695"/>
              <a:gd name="T17" fmla="*/ 2147483647 h 640"/>
              <a:gd name="T18" fmla="*/ 2147483647 w 695"/>
              <a:gd name="T19" fmla="*/ 2147483647 h 640"/>
              <a:gd name="T20" fmla="*/ 2147483647 w 695"/>
              <a:gd name="T21" fmla="*/ 2147483647 h 640"/>
              <a:gd name="T22" fmla="*/ 2147483647 w 695"/>
              <a:gd name="T23" fmla="*/ 2147483647 h 640"/>
              <a:gd name="T24" fmla="*/ 2147483647 w 695"/>
              <a:gd name="T25" fmla="*/ 0 h 640"/>
              <a:gd name="T26" fmla="*/ 0 w 695"/>
              <a:gd name="T27" fmla="*/ 2147483647 h 640"/>
              <a:gd name="T28" fmla="*/ 2147483647 w 695"/>
              <a:gd name="T29" fmla="*/ 2147483647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5"/>
              <a:gd name="T46" fmla="*/ 0 h 640"/>
              <a:gd name="T47" fmla="*/ 695 w 695"/>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5" h="640">
                <a:moveTo>
                  <a:pt x="62" y="463"/>
                </a:moveTo>
                <a:lnTo>
                  <a:pt x="57" y="640"/>
                </a:lnTo>
                <a:lnTo>
                  <a:pt x="113" y="626"/>
                </a:lnTo>
                <a:lnTo>
                  <a:pt x="246" y="534"/>
                </a:lnTo>
                <a:lnTo>
                  <a:pt x="290" y="449"/>
                </a:lnTo>
                <a:lnTo>
                  <a:pt x="318" y="463"/>
                </a:lnTo>
                <a:lnTo>
                  <a:pt x="499" y="415"/>
                </a:lnTo>
                <a:lnTo>
                  <a:pt x="504" y="382"/>
                </a:lnTo>
                <a:lnTo>
                  <a:pt x="534" y="398"/>
                </a:lnTo>
                <a:lnTo>
                  <a:pt x="570" y="372"/>
                </a:lnTo>
                <a:lnTo>
                  <a:pt x="624" y="362"/>
                </a:lnTo>
                <a:lnTo>
                  <a:pt x="695" y="326"/>
                </a:lnTo>
                <a:lnTo>
                  <a:pt x="629" y="0"/>
                </a:lnTo>
                <a:lnTo>
                  <a:pt x="0" y="130"/>
                </a:lnTo>
                <a:lnTo>
                  <a:pt x="62" y="463"/>
                </a:lnTo>
                <a:close/>
              </a:path>
            </a:pathLst>
          </a:custGeom>
          <a:solidFill>
            <a:sysClr val="window" lastClr="FFFFFF">
              <a:lumMod val="85000"/>
            </a:sysClr>
          </a:solidFill>
          <a:ln w="25400"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30" name="Freeform 73">
            <a:extLst>
              <a:ext uri="{FF2B5EF4-FFF2-40B4-BE49-F238E27FC236}">
                <a16:creationId xmlns:a16="http://schemas.microsoft.com/office/drawing/2014/main" id="{9FD2399C-86C4-9FAC-046D-8B8C66036A5F}"/>
              </a:ext>
            </a:extLst>
          </p:cNvPr>
          <p:cNvSpPr>
            <a:spLocks/>
          </p:cNvSpPr>
          <p:nvPr/>
        </p:nvSpPr>
        <p:spPr bwMode="auto">
          <a:xfrm>
            <a:off x="7831137" y="1834946"/>
            <a:ext cx="534988" cy="263525"/>
          </a:xfrm>
          <a:custGeom>
            <a:avLst/>
            <a:gdLst>
              <a:gd name="T0" fmla="*/ 2147483646 w 1348"/>
              <a:gd name="T1" fmla="*/ 2147483646 h 662"/>
              <a:gd name="T2" fmla="*/ 2147483646 w 1348"/>
              <a:gd name="T3" fmla="*/ 2147483646 h 662"/>
              <a:gd name="T4" fmla="*/ 2147483646 w 1348"/>
              <a:gd name="T5" fmla="*/ 2147483646 h 662"/>
              <a:gd name="T6" fmla="*/ 2147483646 w 1348"/>
              <a:gd name="T7" fmla="*/ 2147483646 h 662"/>
              <a:gd name="T8" fmla="*/ 2147483646 w 1348"/>
              <a:gd name="T9" fmla="*/ 2147483646 h 662"/>
              <a:gd name="T10" fmla="*/ 2147483646 w 1348"/>
              <a:gd name="T11" fmla="*/ 2147483646 h 662"/>
              <a:gd name="T12" fmla="*/ 2147483646 w 1348"/>
              <a:gd name="T13" fmla="*/ 2147483646 h 662"/>
              <a:gd name="T14" fmla="*/ 2147483646 w 1348"/>
              <a:gd name="T15" fmla="*/ 2147483646 h 662"/>
              <a:gd name="T16" fmla="*/ 2147483646 w 1348"/>
              <a:gd name="T17" fmla="*/ 2147483646 h 662"/>
              <a:gd name="T18" fmla="*/ 2147483646 w 1348"/>
              <a:gd name="T19" fmla="*/ 2147483646 h 662"/>
              <a:gd name="T20" fmla="*/ 2147483646 w 1348"/>
              <a:gd name="T21" fmla="*/ 2147483646 h 662"/>
              <a:gd name="T22" fmla="*/ 2147483646 w 1348"/>
              <a:gd name="T23" fmla="*/ 2147483646 h 662"/>
              <a:gd name="T24" fmla="*/ 2147483646 w 1348"/>
              <a:gd name="T25" fmla="*/ 2147483646 h 662"/>
              <a:gd name="T26" fmla="*/ 2147483646 w 1348"/>
              <a:gd name="T27" fmla="*/ 2147483646 h 662"/>
              <a:gd name="T28" fmla="*/ 2147483646 w 1348"/>
              <a:gd name="T29" fmla="*/ 2147483646 h 662"/>
              <a:gd name="T30" fmla="*/ 2147483646 w 1348"/>
              <a:gd name="T31" fmla="*/ 2147483646 h 662"/>
              <a:gd name="T32" fmla="*/ 2147483646 w 1348"/>
              <a:gd name="T33" fmla="*/ 2147483646 h 662"/>
              <a:gd name="T34" fmla="*/ 2147483646 w 1348"/>
              <a:gd name="T35" fmla="*/ 2147483646 h 662"/>
              <a:gd name="T36" fmla="*/ 2147483646 w 1348"/>
              <a:gd name="T37" fmla="*/ 2147483646 h 662"/>
              <a:gd name="T38" fmla="*/ 2147483646 w 1348"/>
              <a:gd name="T39" fmla="*/ 2147483646 h 662"/>
              <a:gd name="T40" fmla="*/ 2147483646 w 1348"/>
              <a:gd name="T41" fmla="*/ 2147483646 h 662"/>
              <a:gd name="T42" fmla="*/ 2147483646 w 1348"/>
              <a:gd name="T43" fmla="*/ 2147483646 h 662"/>
              <a:gd name="T44" fmla="*/ 2147483646 w 1348"/>
              <a:gd name="T45" fmla="*/ 2147483646 h 662"/>
              <a:gd name="T46" fmla="*/ 2147483646 w 1348"/>
              <a:gd name="T47" fmla="*/ 2147483646 h 662"/>
              <a:gd name="T48" fmla="*/ 2147483646 w 1348"/>
              <a:gd name="T49" fmla="*/ 2147483646 h 662"/>
              <a:gd name="T50" fmla="*/ 2147483646 w 1348"/>
              <a:gd name="T51" fmla="*/ 2147483646 h 662"/>
              <a:gd name="T52" fmla="*/ 2147483646 w 1348"/>
              <a:gd name="T53" fmla="*/ 2147483646 h 662"/>
              <a:gd name="T54" fmla="*/ 2147483646 w 1348"/>
              <a:gd name="T55" fmla="*/ 0 h 662"/>
              <a:gd name="T56" fmla="*/ 2147483646 w 1348"/>
              <a:gd name="T57" fmla="*/ 2147483646 h 662"/>
              <a:gd name="T58" fmla="*/ 2147483646 w 1348"/>
              <a:gd name="T59" fmla="*/ 2147483646 h 662"/>
              <a:gd name="T60" fmla="*/ 0 w 1348"/>
              <a:gd name="T61" fmla="*/ 2147483646 h 662"/>
              <a:gd name="T62" fmla="*/ 2147483646 w 1348"/>
              <a:gd name="T63" fmla="*/ 2147483646 h 6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48"/>
              <a:gd name="T97" fmla="*/ 0 h 662"/>
              <a:gd name="T98" fmla="*/ 1348 w 1348"/>
              <a:gd name="T99" fmla="*/ 662 h 6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48" h="662">
                <a:moveTo>
                  <a:pt x="2" y="623"/>
                </a:moveTo>
                <a:lnTo>
                  <a:pt x="631" y="493"/>
                </a:lnTo>
                <a:lnTo>
                  <a:pt x="741" y="458"/>
                </a:lnTo>
                <a:lnTo>
                  <a:pt x="786" y="468"/>
                </a:lnTo>
                <a:lnTo>
                  <a:pt x="833" y="567"/>
                </a:lnTo>
                <a:lnTo>
                  <a:pt x="903" y="581"/>
                </a:lnTo>
                <a:lnTo>
                  <a:pt x="941" y="660"/>
                </a:lnTo>
                <a:lnTo>
                  <a:pt x="985" y="662"/>
                </a:lnTo>
                <a:lnTo>
                  <a:pt x="1038" y="588"/>
                </a:lnTo>
                <a:lnTo>
                  <a:pt x="1054" y="525"/>
                </a:lnTo>
                <a:lnTo>
                  <a:pt x="1106" y="609"/>
                </a:lnTo>
                <a:lnTo>
                  <a:pt x="1348" y="531"/>
                </a:lnTo>
                <a:lnTo>
                  <a:pt x="1336" y="439"/>
                </a:lnTo>
                <a:lnTo>
                  <a:pt x="1270" y="324"/>
                </a:lnTo>
                <a:lnTo>
                  <a:pt x="1230" y="308"/>
                </a:lnTo>
                <a:lnTo>
                  <a:pt x="1190" y="312"/>
                </a:lnTo>
                <a:lnTo>
                  <a:pt x="1197" y="338"/>
                </a:lnTo>
                <a:lnTo>
                  <a:pt x="1256" y="341"/>
                </a:lnTo>
                <a:lnTo>
                  <a:pt x="1277" y="456"/>
                </a:lnTo>
                <a:lnTo>
                  <a:pt x="1176" y="501"/>
                </a:lnTo>
                <a:lnTo>
                  <a:pt x="1038" y="409"/>
                </a:lnTo>
                <a:lnTo>
                  <a:pt x="991" y="306"/>
                </a:lnTo>
                <a:lnTo>
                  <a:pt x="922" y="277"/>
                </a:lnTo>
                <a:lnTo>
                  <a:pt x="920" y="308"/>
                </a:lnTo>
                <a:lnTo>
                  <a:pt x="858" y="254"/>
                </a:lnTo>
                <a:lnTo>
                  <a:pt x="908" y="181"/>
                </a:lnTo>
                <a:lnTo>
                  <a:pt x="953" y="115"/>
                </a:lnTo>
                <a:lnTo>
                  <a:pt x="870" y="0"/>
                </a:lnTo>
                <a:lnTo>
                  <a:pt x="744" y="94"/>
                </a:lnTo>
                <a:lnTo>
                  <a:pt x="292" y="209"/>
                </a:lnTo>
                <a:lnTo>
                  <a:pt x="0" y="270"/>
                </a:lnTo>
                <a:lnTo>
                  <a:pt x="2" y="623"/>
                </a:lnTo>
                <a:close/>
              </a:path>
            </a:pathLst>
          </a:custGeom>
          <a:solidFill>
            <a:srgbClr val="0070C0"/>
          </a:solidFill>
          <a:ln w="25400" cap="flat" cmpd="sng">
            <a:solidFill>
              <a:srgbClr val="000000"/>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331" name="Freeform 74">
            <a:extLst>
              <a:ext uri="{FF2B5EF4-FFF2-40B4-BE49-F238E27FC236}">
                <a16:creationId xmlns:a16="http://schemas.microsoft.com/office/drawing/2014/main" id="{562DDE6E-2F0F-5966-9E5A-352B94FDA01D}"/>
              </a:ext>
            </a:extLst>
          </p:cNvPr>
          <p:cNvSpPr>
            <a:spLocks/>
          </p:cNvSpPr>
          <p:nvPr/>
        </p:nvSpPr>
        <p:spPr bwMode="auto">
          <a:xfrm>
            <a:off x="7602537" y="2555671"/>
            <a:ext cx="168275" cy="268288"/>
          </a:xfrm>
          <a:custGeom>
            <a:avLst/>
            <a:gdLst>
              <a:gd name="T0" fmla="*/ 0 w 425"/>
              <a:gd name="T1" fmla="*/ 2147483647 h 677"/>
              <a:gd name="T2" fmla="*/ 2147483647 w 425"/>
              <a:gd name="T3" fmla="*/ 0 h 677"/>
              <a:gd name="T4" fmla="*/ 2147483647 w 425"/>
              <a:gd name="T5" fmla="*/ 0 h 677"/>
              <a:gd name="T6" fmla="*/ 2147483647 w 425"/>
              <a:gd name="T7" fmla="*/ 2147483647 h 677"/>
              <a:gd name="T8" fmla="*/ 2147483647 w 425"/>
              <a:gd name="T9" fmla="*/ 2147483647 h 677"/>
              <a:gd name="T10" fmla="*/ 2147483647 w 425"/>
              <a:gd name="T11" fmla="*/ 2147483647 h 677"/>
              <a:gd name="T12" fmla="*/ 2147483647 w 425"/>
              <a:gd name="T13" fmla="*/ 2147483647 h 677"/>
              <a:gd name="T14" fmla="*/ 2147483647 w 425"/>
              <a:gd name="T15" fmla="*/ 2147483647 h 677"/>
              <a:gd name="T16" fmla="*/ 2147483647 w 425"/>
              <a:gd name="T17" fmla="*/ 2147483647 h 677"/>
              <a:gd name="T18" fmla="*/ 2147483647 w 425"/>
              <a:gd name="T19" fmla="*/ 2147483647 h 677"/>
              <a:gd name="T20" fmla="*/ 2147483647 w 425"/>
              <a:gd name="T21" fmla="*/ 2147483647 h 677"/>
              <a:gd name="T22" fmla="*/ 2147483647 w 425"/>
              <a:gd name="T23" fmla="*/ 2147483647 h 677"/>
              <a:gd name="T24" fmla="*/ 2147483647 w 425"/>
              <a:gd name="T25" fmla="*/ 2147483647 h 677"/>
              <a:gd name="T26" fmla="*/ 2147483647 w 425"/>
              <a:gd name="T27" fmla="*/ 2147483647 h 677"/>
              <a:gd name="T28" fmla="*/ 2147483647 w 425"/>
              <a:gd name="T29" fmla="*/ 2147483647 h 677"/>
              <a:gd name="T30" fmla="*/ 0 w 425"/>
              <a:gd name="T31" fmla="*/ 2147483647 h 6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5"/>
              <a:gd name="T49" fmla="*/ 0 h 677"/>
              <a:gd name="T50" fmla="*/ 425 w 425"/>
              <a:gd name="T51" fmla="*/ 677 h 6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5" h="677">
                <a:moveTo>
                  <a:pt x="0" y="65"/>
                </a:moveTo>
                <a:lnTo>
                  <a:pt x="58" y="0"/>
                </a:lnTo>
                <a:lnTo>
                  <a:pt x="141" y="0"/>
                </a:lnTo>
                <a:lnTo>
                  <a:pt x="110" y="68"/>
                </a:lnTo>
                <a:lnTo>
                  <a:pt x="89" y="94"/>
                </a:lnTo>
                <a:lnTo>
                  <a:pt x="108" y="166"/>
                </a:lnTo>
                <a:lnTo>
                  <a:pt x="206" y="278"/>
                </a:lnTo>
                <a:lnTo>
                  <a:pt x="227" y="355"/>
                </a:lnTo>
                <a:lnTo>
                  <a:pt x="310" y="448"/>
                </a:lnTo>
                <a:lnTo>
                  <a:pt x="375" y="471"/>
                </a:lnTo>
                <a:lnTo>
                  <a:pt x="406" y="534"/>
                </a:lnTo>
                <a:lnTo>
                  <a:pt x="349" y="584"/>
                </a:lnTo>
                <a:lnTo>
                  <a:pt x="408" y="576"/>
                </a:lnTo>
                <a:lnTo>
                  <a:pt x="425" y="628"/>
                </a:lnTo>
                <a:lnTo>
                  <a:pt x="169" y="677"/>
                </a:lnTo>
                <a:lnTo>
                  <a:pt x="0" y="65"/>
                </a:lnTo>
                <a:close/>
              </a:path>
            </a:pathLst>
          </a:custGeom>
          <a:solidFill>
            <a:sysClr val="window" lastClr="FFFFFF">
              <a:lumMod val="85000"/>
            </a:sysClr>
          </a:solidFill>
          <a:ln w="25400"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32" name="Freeform 76">
            <a:extLst>
              <a:ext uri="{FF2B5EF4-FFF2-40B4-BE49-F238E27FC236}">
                <a16:creationId xmlns:a16="http://schemas.microsoft.com/office/drawing/2014/main" id="{5BAA94B6-619F-098D-800C-EB1CEE703CCA}"/>
              </a:ext>
            </a:extLst>
          </p:cNvPr>
          <p:cNvSpPr>
            <a:spLocks/>
          </p:cNvSpPr>
          <p:nvPr/>
        </p:nvSpPr>
        <p:spPr bwMode="auto">
          <a:xfrm>
            <a:off x="6916737" y="1503159"/>
            <a:ext cx="949325" cy="823912"/>
          </a:xfrm>
          <a:custGeom>
            <a:avLst/>
            <a:gdLst>
              <a:gd name="T0" fmla="*/ 2147483647 w 2392"/>
              <a:gd name="T1" fmla="*/ 2147483647 h 2078"/>
              <a:gd name="T2" fmla="*/ 2147483647 w 2392"/>
              <a:gd name="T3" fmla="*/ 2147483647 h 2078"/>
              <a:gd name="T4" fmla="*/ 2147483647 w 2392"/>
              <a:gd name="T5" fmla="*/ 2147483647 h 2078"/>
              <a:gd name="T6" fmla="*/ 2147483647 w 2392"/>
              <a:gd name="T7" fmla="*/ 2147483647 h 2078"/>
              <a:gd name="T8" fmla="*/ 2147483647 w 2392"/>
              <a:gd name="T9" fmla="*/ 2147483647 h 2078"/>
              <a:gd name="T10" fmla="*/ 2147483647 w 2392"/>
              <a:gd name="T11" fmla="*/ 2147483647 h 2078"/>
              <a:gd name="T12" fmla="*/ 2147483647 w 2392"/>
              <a:gd name="T13" fmla="*/ 2147483647 h 2078"/>
              <a:gd name="T14" fmla="*/ 2147483647 w 2392"/>
              <a:gd name="T15" fmla="*/ 2147483647 h 2078"/>
              <a:gd name="T16" fmla="*/ 2147483647 w 2392"/>
              <a:gd name="T17" fmla="*/ 2147483647 h 2078"/>
              <a:gd name="T18" fmla="*/ 2147483647 w 2392"/>
              <a:gd name="T19" fmla="*/ 2147483647 h 2078"/>
              <a:gd name="T20" fmla="*/ 2147483647 w 2392"/>
              <a:gd name="T21" fmla="*/ 2147483647 h 2078"/>
              <a:gd name="T22" fmla="*/ 2147483647 w 2392"/>
              <a:gd name="T23" fmla="*/ 2147483647 h 2078"/>
              <a:gd name="T24" fmla="*/ 2147483647 w 2392"/>
              <a:gd name="T25" fmla="*/ 0 h 2078"/>
              <a:gd name="T26" fmla="*/ 2147483647 w 2392"/>
              <a:gd name="T27" fmla="*/ 2147483647 h 2078"/>
              <a:gd name="T28" fmla="*/ 2147483647 w 2392"/>
              <a:gd name="T29" fmla="*/ 2147483647 h 2078"/>
              <a:gd name="T30" fmla="*/ 2147483647 w 2392"/>
              <a:gd name="T31" fmla="*/ 2147483647 h 2078"/>
              <a:gd name="T32" fmla="*/ 2147483647 w 2392"/>
              <a:gd name="T33" fmla="*/ 2147483647 h 2078"/>
              <a:gd name="T34" fmla="*/ 2147483647 w 2392"/>
              <a:gd name="T35" fmla="*/ 2147483647 h 2078"/>
              <a:gd name="T36" fmla="*/ 2147483647 w 2392"/>
              <a:gd name="T37" fmla="*/ 2147483647 h 2078"/>
              <a:gd name="T38" fmla="*/ 2147483647 w 2392"/>
              <a:gd name="T39" fmla="*/ 2147483647 h 2078"/>
              <a:gd name="T40" fmla="*/ 2147483647 w 2392"/>
              <a:gd name="T41" fmla="*/ 2147483647 h 2078"/>
              <a:gd name="T42" fmla="*/ 2147483647 w 2392"/>
              <a:gd name="T43" fmla="*/ 2147483647 h 2078"/>
              <a:gd name="T44" fmla="*/ 2147483647 w 2392"/>
              <a:gd name="T45" fmla="*/ 2147483647 h 2078"/>
              <a:gd name="T46" fmla="*/ 2147483647 w 2392"/>
              <a:gd name="T47" fmla="*/ 2147483647 h 2078"/>
              <a:gd name="T48" fmla="*/ 2147483647 w 2392"/>
              <a:gd name="T49" fmla="*/ 2147483647 h 2078"/>
              <a:gd name="T50" fmla="*/ 2147483647 w 2392"/>
              <a:gd name="T51" fmla="*/ 2147483647 h 2078"/>
              <a:gd name="T52" fmla="*/ 2147483647 w 2392"/>
              <a:gd name="T53" fmla="*/ 2147483647 h 2078"/>
              <a:gd name="T54" fmla="*/ 2147483647 w 2392"/>
              <a:gd name="T55" fmla="*/ 2147483647 h 2078"/>
              <a:gd name="T56" fmla="*/ 2147483647 w 2392"/>
              <a:gd name="T57" fmla="*/ 2147483647 h 2078"/>
              <a:gd name="T58" fmla="*/ 2147483647 w 2392"/>
              <a:gd name="T59" fmla="*/ 2147483647 h 2078"/>
              <a:gd name="T60" fmla="*/ 2147483647 w 2392"/>
              <a:gd name="T61" fmla="*/ 2147483647 h 2078"/>
              <a:gd name="T62" fmla="*/ 2147483647 w 2392"/>
              <a:gd name="T63" fmla="*/ 2147483647 h 2078"/>
              <a:gd name="T64" fmla="*/ 2147483647 w 2392"/>
              <a:gd name="T65" fmla="*/ 2147483647 h 2078"/>
              <a:gd name="T66" fmla="*/ 2147483647 w 2392"/>
              <a:gd name="T67" fmla="*/ 2147483647 h 2078"/>
              <a:gd name="T68" fmla="*/ 0 w 2392"/>
              <a:gd name="T69" fmla="*/ 2147483647 h 2078"/>
              <a:gd name="T70" fmla="*/ 2147483647 w 2392"/>
              <a:gd name="T71" fmla="*/ 2147483647 h 207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92"/>
              <a:gd name="T109" fmla="*/ 0 h 2078"/>
              <a:gd name="T110" fmla="*/ 2392 w 2392"/>
              <a:gd name="T111" fmla="*/ 2078 h 207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92" h="2078">
                <a:moveTo>
                  <a:pt x="80" y="1908"/>
                </a:moveTo>
                <a:lnTo>
                  <a:pt x="1637" y="1618"/>
                </a:lnTo>
                <a:lnTo>
                  <a:pt x="1807" y="1790"/>
                </a:lnTo>
                <a:lnTo>
                  <a:pt x="1959" y="1872"/>
                </a:lnTo>
                <a:lnTo>
                  <a:pt x="2304" y="1987"/>
                </a:lnTo>
                <a:lnTo>
                  <a:pt x="2330" y="2078"/>
                </a:lnTo>
                <a:lnTo>
                  <a:pt x="2387" y="1952"/>
                </a:lnTo>
                <a:lnTo>
                  <a:pt x="2392" y="1775"/>
                </a:lnTo>
                <a:lnTo>
                  <a:pt x="2330" y="1442"/>
                </a:lnTo>
                <a:lnTo>
                  <a:pt x="2328" y="1089"/>
                </a:lnTo>
                <a:lnTo>
                  <a:pt x="2161" y="579"/>
                </a:lnTo>
                <a:lnTo>
                  <a:pt x="2135" y="353"/>
                </a:lnTo>
                <a:lnTo>
                  <a:pt x="2032" y="0"/>
                </a:lnTo>
                <a:lnTo>
                  <a:pt x="1524" y="113"/>
                </a:lnTo>
                <a:lnTo>
                  <a:pt x="1242" y="412"/>
                </a:lnTo>
                <a:lnTo>
                  <a:pt x="1230" y="487"/>
                </a:lnTo>
                <a:lnTo>
                  <a:pt x="1065" y="667"/>
                </a:lnTo>
                <a:lnTo>
                  <a:pt x="1112" y="730"/>
                </a:lnTo>
                <a:lnTo>
                  <a:pt x="1141" y="774"/>
                </a:lnTo>
                <a:lnTo>
                  <a:pt x="1115" y="793"/>
                </a:lnTo>
                <a:lnTo>
                  <a:pt x="1166" y="861"/>
                </a:lnTo>
                <a:lnTo>
                  <a:pt x="1171" y="923"/>
                </a:lnTo>
                <a:lnTo>
                  <a:pt x="1018" y="1068"/>
                </a:lnTo>
                <a:lnTo>
                  <a:pt x="788" y="1136"/>
                </a:lnTo>
                <a:lnTo>
                  <a:pt x="732" y="1176"/>
                </a:lnTo>
                <a:lnTo>
                  <a:pt x="642" y="1140"/>
                </a:lnTo>
                <a:lnTo>
                  <a:pt x="385" y="1169"/>
                </a:lnTo>
                <a:lnTo>
                  <a:pt x="193" y="1244"/>
                </a:lnTo>
                <a:lnTo>
                  <a:pt x="193" y="1341"/>
                </a:lnTo>
                <a:lnTo>
                  <a:pt x="233" y="1407"/>
                </a:lnTo>
                <a:lnTo>
                  <a:pt x="260" y="1404"/>
                </a:lnTo>
                <a:lnTo>
                  <a:pt x="284" y="1487"/>
                </a:lnTo>
                <a:lnTo>
                  <a:pt x="235" y="1525"/>
                </a:lnTo>
                <a:lnTo>
                  <a:pt x="214" y="1594"/>
                </a:lnTo>
                <a:lnTo>
                  <a:pt x="0" y="1790"/>
                </a:lnTo>
                <a:lnTo>
                  <a:pt x="80" y="1908"/>
                </a:lnTo>
                <a:close/>
              </a:path>
            </a:pathLst>
          </a:custGeom>
          <a:solidFill>
            <a:srgbClr val="FFC000"/>
          </a:solidFill>
          <a:ln w="25400"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33" name="Freeform 77">
            <a:extLst>
              <a:ext uri="{FF2B5EF4-FFF2-40B4-BE49-F238E27FC236}">
                <a16:creationId xmlns:a16="http://schemas.microsoft.com/office/drawing/2014/main" id="{05E91AEA-04AF-9829-4C5C-5C0CF6FED56D}"/>
              </a:ext>
            </a:extLst>
          </p:cNvPr>
          <p:cNvSpPr>
            <a:spLocks/>
          </p:cNvSpPr>
          <p:nvPr/>
        </p:nvSpPr>
        <p:spPr bwMode="auto">
          <a:xfrm>
            <a:off x="1620837" y="2187371"/>
            <a:ext cx="982663" cy="1103313"/>
          </a:xfrm>
          <a:custGeom>
            <a:avLst/>
            <a:gdLst>
              <a:gd name="T0" fmla="*/ 2147483646 w 2282"/>
              <a:gd name="T1" fmla="*/ 0 h 2778"/>
              <a:gd name="T2" fmla="*/ 2147483646 w 2282"/>
              <a:gd name="T3" fmla="*/ 2147483646 h 2778"/>
              <a:gd name="T4" fmla="*/ 2147483646 w 2282"/>
              <a:gd name="T5" fmla="*/ 2147483646 h 2778"/>
              <a:gd name="T6" fmla="*/ 2147483646 w 2282"/>
              <a:gd name="T7" fmla="*/ 2147483646 h 2778"/>
              <a:gd name="T8" fmla="*/ 2147483646 w 2282"/>
              <a:gd name="T9" fmla="*/ 2147483646 h 2778"/>
              <a:gd name="T10" fmla="*/ 0 w 2282"/>
              <a:gd name="T11" fmla="*/ 2147483646 h 2778"/>
              <a:gd name="T12" fmla="*/ 2147483646 w 2282"/>
              <a:gd name="T13" fmla="*/ 0 h 2778"/>
              <a:gd name="T14" fmla="*/ 0 60000 65536"/>
              <a:gd name="T15" fmla="*/ 0 60000 65536"/>
              <a:gd name="T16" fmla="*/ 0 60000 65536"/>
              <a:gd name="T17" fmla="*/ 0 60000 65536"/>
              <a:gd name="T18" fmla="*/ 0 60000 65536"/>
              <a:gd name="T19" fmla="*/ 0 60000 65536"/>
              <a:gd name="T20" fmla="*/ 0 60000 65536"/>
              <a:gd name="T21" fmla="*/ 0 w 2282"/>
              <a:gd name="T22" fmla="*/ 0 h 2778"/>
              <a:gd name="T23" fmla="*/ 2282 w 2282"/>
              <a:gd name="T24" fmla="*/ 2778 h 27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82" h="2778">
                <a:moveTo>
                  <a:pt x="496" y="0"/>
                </a:moveTo>
                <a:lnTo>
                  <a:pt x="1601" y="202"/>
                </a:lnTo>
                <a:lnTo>
                  <a:pt x="1521" y="688"/>
                </a:lnTo>
                <a:lnTo>
                  <a:pt x="2282" y="807"/>
                </a:lnTo>
                <a:lnTo>
                  <a:pt x="1988" y="2778"/>
                </a:lnTo>
                <a:lnTo>
                  <a:pt x="0" y="2446"/>
                </a:lnTo>
                <a:lnTo>
                  <a:pt x="496" y="0"/>
                </a:lnTo>
                <a:close/>
              </a:path>
            </a:pathLst>
          </a:custGeom>
          <a:solidFill>
            <a:srgbClr val="FFC000"/>
          </a:solidFill>
          <a:ln w="25400" cap="flat" cmpd="sng">
            <a:solidFill>
              <a:sysClr val="windowText" lastClr="000000"/>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mn-ea"/>
              <a:cs typeface="Arial" charset="0"/>
            </a:endParaRPr>
          </a:p>
        </p:txBody>
      </p:sp>
      <p:sp>
        <p:nvSpPr>
          <p:cNvPr id="334" name="Freeform 78">
            <a:extLst>
              <a:ext uri="{FF2B5EF4-FFF2-40B4-BE49-F238E27FC236}">
                <a16:creationId xmlns:a16="http://schemas.microsoft.com/office/drawing/2014/main" id="{B2F2F1B9-0E40-E9F7-3B7E-0244D1AB7FB9}"/>
              </a:ext>
            </a:extLst>
          </p:cNvPr>
          <p:cNvSpPr>
            <a:spLocks/>
          </p:cNvSpPr>
          <p:nvPr/>
        </p:nvSpPr>
        <p:spPr bwMode="auto">
          <a:xfrm>
            <a:off x="5938837" y="4492421"/>
            <a:ext cx="1452563" cy="1071563"/>
          </a:xfrm>
          <a:custGeom>
            <a:avLst/>
            <a:gdLst>
              <a:gd name="T0" fmla="*/ 0 w 3663"/>
              <a:gd name="T1" fmla="*/ 2147483647 h 2698"/>
              <a:gd name="T2" fmla="*/ 2147483647 w 3663"/>
              <a:gd name="T3" fmla="*/ 2147483647 h 2698"/>
              <a:gd name="T4" fmla="*/ 2147483647 w 3663"/>
              <a:gd name="T5" fmla="*/ 2147483647 h 2698"/>
              <a:gd name="T6" fmla="*/ 2147483647 w 3663"/>
              <a:gd name="T7" fmla="*/ 2147483647 h 2698"/>
              <a:gd name="T8" fmla="*/ 2147483647 w 3663"/>
              <a:gd name="T9" fmla="*/ 2147483647 h 2698"/>
              <a:gd name="T10" fmla="*/ 2147483647 w 3663"/>
              <a:gd name="T11" fmla="*/ 2147483647 h 2698"/>
              <a:gd name="T12" fmla="*/ 2147483647 w 3663"/>
              <a:gd name="T13" fmla="*/ 2147483647 h 2698"/>
              <a:gd name="T14" fmla="*/ 2147483647 w 3663"/>
              <a:gd name="T15" fmla="*/ 2147483647 h 2698"/>
              <a:gd name="T16" fmla="*/ 2147483647 w 3663"/>
              <a:gd name="T17" fmla="*/ 2147483647 h 2698"/>
              <a:gd name="T18" fmla="*/ 2147483647 w 3663"/>
              <a:gd name="T19" fmla="*/ 2147483647 h 2698"/>
              <a:gd name="T20" fmla="*/ 2147483647 w 3663"/>
              <a:gd name="T21" fmla="*/ 2147483647 h 2698"/>
              <a:gd name="T22" fmla="*/ 2147483647 w 3663"/>
              <a:gd name="T23" fmla="*/ 2147483647 h 2698"/>
              <a:gd name="T24" fmla="*/ 2147483647 w 3663"/>
              <a:gd name="T25" fmla="*/ 2147483647 h 2698"/>
              <a:gd name="T26" fmla="*/ 2147483647 w 3663"/>
              <a:gd name="T27" fmla="*/ 2147483647 h 2698"/>
              <a:gd name="T28" fmla="*/ 2147483647 w 3663"/>
              <a:gd name="T29" fmla="*/ 2147483647 h 2698"/>
              <a:gd name="T30" fmla="*/ 2147483647 w 3663"/>
              <a:gd name="T31" fmla="*/ 2147483647 h 2698"/>
              <a:gd name="T32" fmla="*/ 2147483647 w 3663"/>
              <a:gd name="T33" fmla="*/ 2147483647 h 2698"/>
              <a:gd name="T34" fmla="*/ 2147483647 w 3663"/>
              <a:gd name="T35" fmla="*/ 2147483647 h 2698"/>
              <a:gd name="T36" fmla="*/ 2147483647 w 3663"/>
              <a:gd name="T37" fmla="*/ 2147483647 h 2698"/>
              <a:gd name="T38" fmla="*/ 2147483647 w 3663"/>
              <a:gd name="T39" fmla="*/ 2147483647 h 2698"/>
              <a:gd name="T40" fmla="*/ 2147483647 w 3663"/>
              <a:gd name="T41" fmla="*/ 2147483647 h 2698"/>
              <a:gd name="T42" fmla="*/ 2147483647 w 3663"/>
              <a:gd name="T43" fmla="*/ 2147483647 h 2698"/>
              <a:gd name="T44" fmla="*/ 2147483647 w 3663"/>
              <a:gd name="T45" fmla="*/ 2147483647 h 2698"/>
              <a:gd name="T46" fmla="*/ 2147483647 w 3663"/>
              <a:gd name="T47" fmla="*/ 2147483647 h 2698"/>
              <a:gd name="T48" fmla="*/ 2147483647 w 3663"/>
              <a:gd name="T49" fmla="*/ 2147483647 h 2698"/>
              <a:gd name="T50" fmla="*/ 2147483647 w 3663"/>
              <a:gd name="T51" fmla="*/ 2147483647 h 2698"/>
              <a:gd name="T52" fmla="*/ 2147483647 w 3663"/>
              <a:gd name="T53" fmla="*/ 2147483647 h 2698"/>
              <a:gd name="T54" fmla="*/ 2147483647 w 3663"/>
              <a:gd name="T55" fmla="*/ 2147483647 h 2698"/>
              <a:gd name="T56" fmla="*/ 2147483647 w 3663"/>
              <a:gd name="T57" fmla="*/ 2147483647 h 2698"/>
              <a:gd name="T58" fmla="*/ 2147483647 w 3663"/>
              <a:gd name="T59" fmla="*/ 2147483647 h 2698"/>
              <a:gd name="T60" fmla="*/ 2147483647 w 3663"/>
              <a:gd name="T61" fmla="*/ 2147483647 h 2698"/>
              <a:gd name="T62" fmla="*/ 2147483647 w 3663"/>
              <a:gd name="T63" fmla="*/ 2147483647 h 2698"/>
              <a:gd name="T64" fmla="*/ 2147483647 w 3663"/>
              <a:gd name="T65" fmla="*/ 2147483647 h 2698"/>
              <a:gd name="T66" fmla="*/ 2147483647 w 3663"/>
              <a:gd name="T67" fmla="*/ 2147483647 h 2698"/>
              <a:gd name="T68" fmla="*/ 2147483647 w 3663"/>
              <a:gd name="T69" fmla="*/ 2147483647 h 2698"/>
              <a:gd name="T70" fmla="*/ 2147483647 w 3663"/>
              <a:gd name="T71" fmla="*/ 2147483647 h 2698"/>
              <a:gd name="T72" fmla="*/ 2147483647 w 3663"/>
              <a:gd name="T73" fmla="*/ 2147483647 h 2698"/>
              <a:gd name="T74" fmla="*/ 2147483647 w 3663"/>
              <a:gd name="T75" fmla="*/ 0 h 2698"/>
              <a:gd name="T76" fmla="*/ 2147483647 w 3663"/>
              <a:gd name="T77" fmla="*/ 2147483647 h 2698"/>
              <a:gd name="T78" fmla="*/ 2147483647 w 3663"/>
              <a:gd name="T79" fmla="*/ 2147483647 h 2698"/>
              <a:gd name="T80" fmla="*/ 2147483647 w 3663"/>
              <a:gd name="T81" fmla="*/ 2147483647 h 2698"/>
              <a:gd name="T82" fmla="*/ 2147483647 w 3663"/>
              <a:gd name="T83" fmla="*/ 2147483647 h 2698"/>
              <a:gd name="T84" fmla="*/ 2147483647 w 3663"/>
              <a:gd name="T85" fmla="*/ 2147483647 h 2698"/>
              <a:gd name="T86" fmla="*/ 2147483647 w 3663"/>
              <a:gd name="T87" fmla="*/ 2147483647 h 2698"/>
              <a:gd name="T88" fmla="*/ 2147483647 w 3663"/>
              <a:gd name="T89" fmla="*/ 2147483647 h 2698"/>
              <a:gd name="T90" fmla="*/ 0 w 3663"/>
              <a:gd name="T91" fmla="*/ 2147483647 h 26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3"/>
              <a:gd name="T139" fmla="*/ 0 h 2698"/>
              <a:gd name="T140" fmla="*/ 3663 w 3663"/>
              <a:gd name="T141" fmla="*/ 2698 h 26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3" h="2698">
                <a:moveTo>
                  <a:pt x="0" y="258"/>
                </a:moveTo>
                <a:lnTo>
                  <a:pt x="101" y="353"/>
                </a:lnTo>
                <a:lnTo>
                  <a:pt x="84" y="413"/>
                </a:lnTo>
                <a:lnTo>
                  <a:pt x="117" y="454"/>
                </a:lnTo>
                <a:lnTo>
                  <a:pt x="72" y="522"/>
                </a:lnTo>
                <a:lnTo>
                  <a:pt x="503" y="376"/>
                </a:lnTo>
                <a:lnTo>
                  <a:pt x="1051" y="719"/>
                </a:lnTo>
                <a:lnTo>
                  <a:pt x="1500" y="479"/>
                </a:lnTo>
                <a:lnTo>
                  <a:pt x="1762" y="535"/>
                </a:lnTo>
                <a:lnTo>
                  <a:pt x="2088" y="855"/>
                </a:lnTo>
                <a:lnTo>
                  <a:pt x="2205" y="860"/>
                </a:lnTo>
                <a:lnTo>
                  <a:pt x="2314" y="1081"/>
                </a:lnTo>
                <a:lnTo>
                  <a:pt x="2288" y="1511"/>
                </a:lnTo>
                <a:lnTo>
                  <a:pt x="2361" y="1558"/>
                </a:lnTo>
                <a:lnTo>
                  <a:pt x="2374" y="1483"/>
                </a:lnTo>
                <a:lnTo>
                  <a:pt x="2483" y="1481"/>
                </a:lnTo>
                <a:lnTo>
                  <a:pt x="2377" y="1686"/>
                </a:lnTo>
                <a:lnTo>
                  <a:pt x="2657" y="1968"/>
                </a:lnTo>
                <a:lnTo>
                  <a:pt x="2701" y="1885"/>
                </a:lnTo>
                <a:lnTo>
                  <a:pt x="2721" y="2082"/>
                </a:lnTo>
                <a:lnTo>
                  <a:pt x="2813" y="2125"/>
                </a:lnTo>
                <a:lnTo>
                  <a:pt x="2911" y="2366"/>
                </a:lnTo>
                <a:lnTo>
                  <a:pt x="3006" y="2366"/>
                </a:lnTo>
                <a:lnTo>
                  <a:pt x="3221" y="2588"/>
                </a:lnTo>
                <a:lnTo>
                  <a:pt x="3339" y="2606"/>
                </a:lnTo>
                <a:lnTo>
                  <a:pt x="3339" y="2639"/>
                </a:lnTo>
                <a:lnTo>
                  <a:pt x="3253" y="2698"/>
                </a:lnTo>
                <a:lnTo>
                  <a:pt x="3443" y="2675"/>
                </a:lnTo>
                <a:lnTo>
                  <a:pt x="3562" y="2621"/>
                </a:lnTo>
                <a:lnTo>
                  <a:pt x="3628" y="2307"/>
                </a:lnTo>
                <a:lnTo>
                  <a:pt x="3663" y="2322"/>
                </a:lnTo>
                <a:lnTo>
                  <a:pt x="3631" y="1889"/>
                </a:lnTo>
                <a:lnTo>
                  <a:pt x="3589" y="1760"/>
                </a:lnTo>
                <a:lnTo>
                  <a:pt x="3191" y="1131"/>
                </a:lnTo>
                <a:lnTo>
                  <a:pt x="2881" y="534"/>
                </a:lnTo>
                <a:lnTo>
                  <a:pt x="2692" y="44"/>
                </a:lnTo>
                <a:lnTo>
                  <a:pt x="2644" y="32"/>
                </a:lnTo>
                <a:lnTo>
                  <a:pt x="2476" y="0"/>
                </a:lnTo>
                <a:lnTo>
                  <a:pt x="2427" y="53"/>
                </a:lnTo>
                <a:lnTo>
                  <a:pt x="2453" y="237"/>
                </a:lnTo>
                <a:lnTo>
                  <a:pt x="2382" y="228"/>
                </a:lnTo>
                <a:lnTo>
                  <a:pt x="2371" y="145"/>
                </a:lnTo>
                <a:lnTo>
                  <a:pt x="1209" y="214"/>
                </a:lnTo>
                <a:lnTo>
                  <a:pt x="1126" y="82"/>
                </a:lnTo>
                <a:lnTo>
                  <a:pt x="4" y="181"/>
                </a:lnTo>
                <a:lnTo>
                  <a:pt x="0" y="258"/>
                </a:lnTo>
                <a:close/>
              </a:path>
            </a:pathLst>
          </a:custGeom>
          <a:solidFill>
            <a:sysClr val="window" lastClr="FFFFFF">
              <a:lumMod val="85000"/>
            </a:sysClr>
          </a:solidFill>
          <a:ln w="25400" cap="flat" cmpd="sng">
            <a:solidFill>
              <a:sysClr val="windowText" lastClr="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35" name="Freeform 79">
            <a:extLst>
              <a:ext uri="{FF2B5EF4-FFF2-40B4-BE49-F238E27FC236}">
                <a16:creationId xmlns:a16="http://schemas.microsoft.com/office/drawing/2014/main" id="{96C9FA85-3561-8699-EA47-A1BF19A0E08B}"/>
              </a:ext>
            </a:extLst>
          </p:cNvPr>
          <p:cNvSpPr>
            <a:spLocks/>
          </p:cNvSpPr>
          <p:nvPr/>
        </p:nvSpPr>
        <p:spPr bwMode="auto">
          <a:xfrm>
            <a:off x="8088312" y="2022271"/>
            <a:ext cx="123825" cy="142875"/>
          </a:xfrm>
          <a:custGeom>
            <a:avLst/>
            <a:gdLst>
              <a:gd name="T0" fmla="*/ 2147483647 w 310"/>
              <a:gd name="T1" fmla="*/ 2147483647 h 361"/>
              <a:gd name="T2" fmla="*/ 2147483647 w 310"/>
              <a:gd name="T3" fmla="*/ 2147483647 h 361"/>
              <a:gd name="T4" fmla="*/ 2147483647 w 310"/>
              <a:gd name="T5" fmla="*/ 2147483647 h 361"/>
              <a:gd name="T6" fmla="*/ 2147483647 w 310"/>
              <a:gd name="T7" fmla="*/ 2147483647 h 361"/>
              <a:gd name="T8" fmla="*/ 2147483647 w 310"/>
              <a:gd name="T9" fmla="*/ 2147483647 h 361"/>
              <a:gd name="T10" fmla="*/ 2147483647 w 310"/>
              <a:gd name="T11" fmla="*/ 2147483647 h 361"/>
              <a:gd name="T12" fmla="*/ 2147483647 w 310"/>
              <a:gd name="T13" fmla="*/ 2147483647 h 361"/>
              <a:gd name="T14" fmla="*/ 2147483647 w 310"/>
              <a:gd name="T15" fmla="*/ 2147483647 h 361"/>
              <a:gd name="T16" fmla="*/ 2147483647 w 310"/>
              <a:gd name="T17" fmla="*/ 2147483647 h 361"/>
              <a:gd name="T18" fmla="*/ 2147483647 w 310"/>
              <a:gd name="T19" fmla="*/ 2147483647 h 361"/>
              <a:gd name="T20" fmla="*/ 2147483647 w 310"/>
              <a:gd name="T21" fmla="*/ 0 h 361"/>
              <a:gd name="T22" fmla="*/ 0 w 310"/>
              <a:gd name="T23" fmla="*/ 2147483647 h 361"/>
              <a:gd name="T24" fmla="*/ 2147483647 w 310"/>
              <a:gd name="T25" fmla="*/ 2147483647 h 3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0"/>
              <a:gd name="T40" fmla="*/ 0 h 361"/>
              <a:gd name="T41" fmla="*/ 310 w 310"/>
              <a:gd name="T42" fmla="*/ 361 h 3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0" h="361">
                <a:moveTo>
                  <a:pt x="66" y="361"/>
                </a:moveTo>
                <a:lnTo>
                  <a:pt x="197" y="311"/>
                </a:lnTo>
                <a:lnTo>
                  <a:pt x="203" y="169"/>
                </a:lnTo>
                <a:lnTo>
                  <a:pt x="235" y="202"/>
                </a:lnTo>
                <a:lnTo>
                  <a:pt x="247" y="273"/>
                </a:lnTo>
                <a:lnTo>
                  <a:pt x="272" y="269"/>
                </a:lnTo>
                <a:lnTo>
                  <a:pt x="310" y="202"/>
                </a:lnTo>
                <a:lnTo>
                  <a:pt x="272" y="123"/>
                </a:lnTo>
                <a:lnTo>
                  <a:pt x="202" y="109"/>
                </a:lnTo>
                <a:lnTo>
                  <a:pt x="155" y="10"/>
                </a:lnTo>
                <a:lnTo>
                  <a:pt x="110" y="0"/>
                </a:lnTo>
                <a:lnTo>
                  <a:pt x="0" y="35"/>
                </a:lnTo>
                <a:lnTo>
                  <a:pt x="66" y="361"/>
                </a:lnTo>
                <a:close/>
              </a:path>
            </a:pathLst>
          </a:custGeom>
          <a:solidFill>
            <a:schemeClr val="bg1">
              <a:lumMod val="85000"/>
            </a:schemeClr>
          </a:solidFill>
          <a:ln w="25400" cap="flat" cmpd="sng">
            <a:solidFill>
              <a:srgbClr val="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Arial" charset="0"/>
            </a:endParaRPr>
          </a:p>
        </p:txBody>
      </p:sp>
      <p:sp>
        <p:nvSpPr>
          <p:cNvPr id="336" name="Freeform 93">
            <a:extLst>
              <a:ext uri="{FF2B5EF4-FFF2-40B4-BE49-F238E27FC236}">
                <a16:creationId xmlns:a16="http://schemas.microsoft.com/office/drawing/2014/main" id="{A1D8D3DB-220D-6EF8-E80F-8C2109B0B1EA}"/>
              </a:ext>
            </a:extLst>
          </p:cNvPr>
          <p:cNvSpPr>
            <a:spLocks/>
          </p:cNvSpPr>
          <p:nvPr/>
        </p:nvSpPr>
        <p:spPr bwMode="auto">
          <a:xfrm>
            <a:off x="3282950" y="2196896"/>
            <a:ext cx="1322387" cy="644525"/>
          </a:xfrm>
          <a:custGeom>
            <a:avLst/>
            <a:gdLst>
              <a:gd name="T0" fmla="*/ 2147483647 w 3330"/>
              <a:gd name="T1" fmla="*/ 0 h 1624"/>
              <a:gd name="T2" fmla="*/ 2147483647 w 3330"/>
              <a:gd name="T3" fmla="*/ 2147483647 h 1624"/>
              <a:gd name="T4" fmla="*/ 2147483647 w 3330"/>
              <a:gd name="T5" fmla="*/ 2147483647 h 1624"/>
              <a:gd name="T6" fmla="*/ 2147483647 w 3330"/>
              <a:gd name="T7" fmla="*/ 2147483647 h 1624"/>
              <a:gd name="T8" fmla="*/ 2147483647 w 3330"/>
              <a:gd name="T9" fmla="*/ 2147483647 h 1624"/>
              <a:gd name="T10" fmla="*/ 2147483647 w 3330"/>
              <a:gd name="T11" fmla="*/ 2147483647 h 1624"/>
              <a:gd name="T12" fmla="*/ 2147483647 w 3330"/>
              <a:gd name="T13" fmla="*/ 2147483647 h 1624"/>
              <a:gd name="T14" fmla="*/ 2147483647 w 3330"/>
              <a:gd name="T15" fmla="*/ 2147483647 h 1624"/>
              <a:gd name="T16" fmla="*/ 2147483647 w 3330"/>
              <a:gd name="T17" fmla="*/ 2147483647 h 1624"/>
              <a:gd name="T18" fmla="*/ 2147483647 w 3330"/>
              <a:gd name="T19" fmla="*/ 2147483647 h 1624"/>
              <a:gd name="T20" fmla="*/ 2147483647 w 3330"/>
              <a:gd name="T21" fmla="*/ 2147483647 h 1624"/>
              <a:gd name="T22" fmla="*/ 2147483647 w 3330"/>
              <a:gd name="T23" fmla="*/ 2147483647 h 1624"/>
              <a:gd name="T24" fmla="*/ 2147483647 w 3330"/>
              <a:gd name="T25" fmla="*/ 2147483647 h 1624"/>
              <a:gd name="T26" fmla="*/ 2147483647 w 3330"/>
              <a:gd name="T27" fmla="*/ 2147483647 h 1624"/>
              <a:gd name="T28" fmla="*/ 2147483647 w 3330"/>
              <a:gd name="T29" fmla="*/ 2147483647 h 1624"/>
              <a:gd name="T30" fmla="*/ 2147483647 w 3330"/>
              <a:gd name="T31" fmla="*/ 2147483647 h 1624"/>
              <a:gd name="T32" fmla="*/ 2147483647 w 3330"/>
              <a:gd name="T33" fmla="*/ 2147483647 h 1624"/>
              <a:gd name="T34" fmla="*/ 0 w 3330"/>
              <a:gd name="T35" fmla="*/ 2147483647 h 1624"/>
              <a:gd name="T36" fmla="*/ 2147483647 w 3330"/>
              <a:gd name="T37" fmla="*/ 0 h 16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30"/>
              <a:gd name="T58" fmla="*/ 0 h 1624"/>
              <a:gd name="T59" fmla="*/ 3330 w 3330"/>
              <a:gd name="T60" fmla="*/ 1624 h 16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30" h="1624">
                <a:moveTo>
                  <a:pt x="95" y="0"/>
                </a:moveTo>
                <a:lnTo>
                  <a:pt x="2148" y="119"/>
                </a:lnTo>
                <a:lnTo>
                  <a:pt x="2287" y="223"/>
                </a:lnTo>
                <a:lnTo>
                  <a:pt x="2531" y="214"/>
                </a:lnTo>
                <a:lnTo>
                  <a:pt x="2780" y="294"/>
                </a:lnTo>
                <a:lnTo>
                  <a:pt x="2854" y="376"/>
                </a:lnTo>
                <a:lnTo>
                  <a:pt x="2917" y="399"/>
                </a:lnTo>
                <a:lnTo>
                  <a:pt x="3030" y="707"/>
                </a:lnTo>
                <a:lnTo>
                  <a:pt x="3032" y="802"/>
                </a:lnTo>
                <a:lnTo>
                  <a:pt x="3107" y="945"/>
                </a:lnTo>
                <a:lnTo>
                  <a:pt x="3143" y="1179"/>
                </a:lnTo>
                <a:lnTo>
                  <a:pt x="3124" y="1250"/>
                </a:lnTo>
                <a:lnTo>
                  <a:pt x="3169" y="1328"/>
                </a:lnTo>
                <a:lnTo>
                  <a:pt x="3330" y="1624"/>
                </a:lnTo>
                <a:lnTo>
                  <a:pt x="1847" y="1606"/>
                </a:lnTo>
                <a:lnTo>
                  <a:pt x="730" y="1541"/>
                </a:lnTo>
                <a:lnTo>
                  <a:pt x="763" y="1051"/>
                </a:lnTo>
                <a:lnTo>
                  <a:pt x="0" y="987"/>
                </a:lnTo>
                <a:lnTo>
                  <a:pt x="95" y="0"/>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37" name="Freeform 14">
            <a:extLst>
              <a:ext uri="{FF2B5EF4-FFF2-40B4-BE49-F238E27FC236}">
                <a16:creationId xmlns:a16="http://schemas.microsoft.com/office/drawing/2014/main" id="{4A018CC4-F6ED-D61C-89AE-D5BA773292F3}"/>
              </a:ext>
            </a:extLst>
          </p:cNvPr>
          <p:cNvSpPr>
            <a:spLocks/>
          </p:cNvSpPr>
          <p:nvPr/>
        </p:nvSpPr>
        <p:spPr bwMode="auto">
          <a:xfrm>
            <a:off x="2416175" y="2498521"/>
            <a:ext cx="1168400" cy="895350"/>
          </a:xfrm>
          <a:custGeom>
            <a:avLst/>
            <a:gdLst>
              <a:gd name="T0" fmla="*/ 2147483647 w 2946"/>
              <a:gd name="T1" fmla="*/ 0 h 2256"/>
              <a:gd name="T2" fmla="*/ 2147483647 w 2946"/>
              <a:gd name="T3" fmla="*/ 2147483647 h 2256"/>
              <a:gd name="T4" fmla="*/ 2147483647 w 2946"/>
              <a:gd name="T5" fmla="*/ 2147483647 h 2256"/>
              <a:gd name="T6" fmla="*/ 2147483647 w 2946"/>
              <a:gd name="T7" fmla="*/ 2147483647 h 2256"/>
              <a:gd name="T8" fmla="*/ 2147483647 w 2946"/>
              <a:gd name="T9" fmla="*/ 2147483647 h 2256"/>
              <a:gd name="T10" fmla="*/ 2147483647 w 2946"/>
              <a:gd name="T11" fmla="*/ 2147483647 h 2256"/>
              <a:gd name="T12" fmla="*/ 2147483647 w 2946"/>
              <a:gd name="T13" fmla="*/ 2147483647 h 2256"/>
              <a:gd name="T14" fmla="*/ 0 w 2946"/>
              <a:gd name="T15" fmla="*/ 2147483647 h 2256"/>
              <a:gd name="T16" fmla="*/ 2147483647 w 2946"/>
              <a:gd name="T17" fmla="*/ 0 h 2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46"/>
              <a:gd name="T28" fmla="*/ 0 h 2256"/>
              <a:gd name="T29" fmla="*/ 2946 w 2946"/>
              <a:gd name="T30" fmla="*/ 2256 h 2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46" h="2256">
                <a:moveTo>
                  <a:pt x="294" y="0"/>
                </a:moveTo>
                <a:lnTo>
                  <a:pt x="2183" y="206"/>
                </a:lnTo>
                <a:lnTo>
                  <a:pt x="2946" y="270"/>
                </a:lnTo>
                <a:lnTo>
                  <a:pt x="2913" y="760"/>
                </a:lnTo>
                <a:lnTo>
                  <a:pt x="2809" y="2256"/>
                </a:lnTo>
                <a:lnTo>
                  <a:pt x="2426" y="2227"/>
                </a:lnTo>
                <a:lnTo>
                  <a:pt x="1220" y="2124"/>
                </a:lnTo>
                <a:lnTo>
                  <a:pt x="0" y="1971"/>
                </a:lnTo>
                <a:lnTo>
                  <a:pt x="294" y="0"/>
                </a:lnTo>
                <a:close/>
              </a:path>
            </a:pathLst>
          </a:custGeom>
          <a:solidFill>
            <a:sysClr val="window" lastClr="FFFFFF">
              <a:lumMod val="85000"/>
            </a:sysClr>
          </a:solidFill>
          <a:ln w="25400" cap="flat" cmpd="sng">
            <a:solidFill>
              <a:sysClr val="windowText" lastClr="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38" name="Freeform 15">
            <a:extLst>
              <a:ext uri="{FF2B5EF4-FFF2-40B4-BE49-F238E27FC236}">
                <a16:creationId xmlns:a16="http://schemas.microsoft.com/office/drawing/2014/main" id="{EB30E45D-ECF3-25CC-8257-693DA70DEF28}"/>
              </a:ext>
            </a:extLst>
          </p:cNvPr>
          <p:cNvSpPr>
            <a:spLocks/>
          </p:cNvSpPr>
          <p:nvPr/>
        </p:nvSpPr>
        <p:spPr bwMode="auto">
          <a:xfrm>
            <a:off x="2260600" y="3293859"/>
            <a:ext cx="1127125" cy="1119187"/>
          </a:xfrm>
          <a:custGeom>
            <a:avLst/>
            <a:gdLst>
              <a:gd name="T0" fmla="*/ 2147483647 w 2842"/>
              <a:gd name="T1" fmla="*/ 2147483647 h 2818"/>
              <a:gd name="T2" fmla="*/ 2147483647 w 2842"/>
              <a:gd name="T3" fmla="*/ 2147483647 h 2818"/>
              <a:gd name="T4" fmla="*/ 2147483647 w 2842"/>
              <a:gd name="T5" fmla="*/ 2147483647 h 2818"/>
              <a:gd name="T6" fmla="*/ 2147483647 w 2842"/>
              <a:gd name="T7" fmla="*/ 2147483647 h 2818"/>
              <a:gd name="T8" fmla="*/ 2147483647 w 2842"/>
              <a:gd name="T9" fmla="*/ 2147483647 h 2818"/>
              <a:gd name="T10" fmla="*/ 2147483647 w 2842"/>
              <a:gd name="T11" fmla="*/ 2147483647 h 2818"/>
              <a:gd name="T12" fmla="*/ 2147483647 w 2842"/>
              <a:gd name="T13" fmla="*/ 2147483647 h 2818"/>
              <a:gd name="T14" fmla="*/ 2147483647 w 2842"/>
              <a:gd name="T15" fmla="*/ 0 h 2818"/>
              <a:gd name="T16" fmla="*/ 0 w 2842"/>
              <a:gd name="T17" fmla="*/ 2147483647 h 2818"/>
              <a:gd name="T18" fmla="*/ 2147483647 w 2842"/>
              <a:gd name="T19" fmla="*/ 2147483647 h 28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42"/>
              <a:gd name="T31" fmla="*/ 0 h 2818"/>
              <a:gd name="T32" fmla="*/ 2842 w 2842"/>
              <a:gd name="T33" fmla="*/ 2818 h 28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42" h="2818">
                <a:moveTo>
                  <a:pt x="359" y="2818"/>
                </a:moveTo>
                <a:lnTo>
                  <a:pt x="394" y="2605"/>
                </a:lnTo>
                <a:lnTo>
                  <a:pt x="1106" y="2699"/>
                </a:lnTo>
                <a:lnTo>
                  <a:pt x="1073" y="2590"/>
                </a:lnTo>
                <a:lnTo>
                  <a:pt x="2608" y="2734"/>
                </a:lnTo>
                <a:lnTo>
                  <a:pt x="2842" y="256"/>
                </a:lnTo>
                <a:lnTo>
                  <a:pt x="1636" y="153"/>
                </a:lnTo>
                <a:lnTo>
                  <a:pt x="416" y="0"/>
                </a:lnTo>
                <a:lnTo>
                  <a:pt x="0" y="2770"/>
                </a:lnTo>
                <a:lnTo>
                  <a:pt x="359" y="2818"/>
                </a:lnTo>
                <a:close/>
              </a:path>
            </a:pathLst>
          </a:custGeom>
          <a:solidFill>
            <a:sysClr val="window" lastClr="FFFFFF">
              <a:lumMod val="85000"/>
            </a:sysClr>
          </a:solidFill>
          <a:ln w="25400" cap="flat" cmpd="sng">
            <a:solidFill>
              <a:sysClr val="windowText" lastClr="000000"/>
            </a:solidFill>
            <a:prstDash val="solid"/>
            <a:round/>
            <a:headEnd type="none" w="med" len="med"/>
            <a:tailEnd type="none" w="med" len="me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39" name="Freeform 100">
            <a:extLst>
              <a:ext uri="{FF2B5EF4-FFF2-40B4-BE49-F238E27FC236}">
                <a16:creationId xmlns:a16="http://schemas.microsoft.com/office/drawing/2014/main" id="{7A8EE654-0C45-5EDB-8F6C-D8045B770627}"/>
              </a:ext>
            </a:extLst>
          </p:cNvPr>
          <p:cNvSpPr>
            <a:spLocks/>
          </p:cNvSpPr>
          <p:nvPr/>
        </p:nvSpPr>
        <p:spPr bwMode="auto">
          <a:xfrm>
            <a:off x="3321050" y="1626984"/>
            <a:ext cx="1125537" cy="735012"/>
          </a:xfrm>
          <a:custGeom>
            <a:avLst/>
            <a:gdLst>
              <a:gd name="T0" fmla="*/ 2147483647 w 2836"/>
              <a:gd name="T1" fmla="*/ 0 h 1850"/>
              <a:gd name="T2" fmla="*/ 2147483647 w 2836"/>
              <a:gd name="T3" fmla="*/ 2147483647 h 1850"/>
              <a:gd name="T4" fmla="*/ 2147483647 w 2836"/>
              <a:gd name="T5" fmla="*/ 2147483647 h 1850"/>
              <a:gd name="T6" fmla="*/ 2147483647 w 2836"/>
              <a:gd name="T7" fmla="*/ 2147483647 h 1850"/>
              <a:gd name="T8" fmla="*/ 2147483647 w 2836"/>
              <a:gd name="T9" fmla="*/ 2147483647 h 1850"/>
              <a:gd name="T10" fmla="*/ 2147483647 w 2836"/>
              <a:gd name="T11" fmla="*/ 2147483647 h 1850"/>
              <a:gd name="T12" fmla="*/ 2147483647 w 2836"/>
              <a:gd name="T13" fmla="*/ 2147483647 h 1850"/>
              <a:gd name="T14" fmla="*/ 2147483647 w 2836"/>
              <a:gd name="T15" fmla="*/ 2147483647 h 1850"/>
              <a:gd name="T16" fmla="*/ 2147483647 w 2836"/>
              <a:gd name="T17" fmla="*/ 2147483647 h 1850"/>
              <a:gd name="T18" fmla="*/ 2147483647 w 2836"/>
              <a:gd name="T19" fmla="*/ 2147483647 h 1850"/>
              <a:gd name="T20" fmla="*/ 2147483647 w 2836"/>
              <a:gd name="T21" fmla="*/ 2147483647 h 1850"/>
              <a:gd name="T22" fmla="*/ 2147483647 w 2836"/>
              <a:gd name="T23" fmla="*/ 2147483647 h 1850"/>
              <a:gd name="T24" fmla="*/ 2147483647 w 2836"/>
              <a:gd name="T25" fmla="*/ 2147483647 h 1850"/>
              <a:gd name="T26" fmla="*/ 2147483647 w 2836"/>
              <a:gd name="T27" fmla="*/ 2147483647 h 1850"/>
              <a:gd name="T28" fmla="*/ 2147483647 w 2836"/>
              <a:gd name="T29" fmla="*/ 2147483647 h 1850"/>
              <a:gd name="T30" fmla="*/ 2147483647 w 2836"/>
              <a:gd name="T31" fmla="*/ 2147483647 h 1850"/>
              <a:gd name="T32" fmla="*/ 0 w 2836"/>
              <a:gd name="T33" fmla="*/ 2147483647 h 1850"/>
              <a:gd name="T34" fmla="*/ 2147483647 w 2836"/>
              <a:gd name="T35" fmla="*/ 0 h 18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36"/>
              <a:gd name="T55" fmla="*/ 0 h 1850"/>
              <a:gd name="T56" fmla="*/ 2836 w 2836"/>
              <a:gd name="T57" fmla="*/ 1850 h 18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36" h="1850">
                <a:moveTo>
                  <a:pt x="139" y="0"/>
                </a:moveTo>
                <a:lnTo>
                  <a:pt x="1394" y="89"/>
                </a:lnTo>
                <a:lnTo>
                  <a:pt x="2796" y="132"/>
                </a:lnTo>
                <a:lnTo>
                  <a:pt x="2700" y="308"/>
                </a:lnTo>
                <a:lnTo>
                  <a:pt x="2836" y="438"/>
                </a:lnTo>
                <a:lnTo>
                  <a:pt x="2828" y="1345"/>
                </a:lnTo>
                <a:lnTo>
                  <a:pt x="2772" y="1341"/>
                </a:lnTo>
                <a:lnTo>
                  <a:pt x="2777" y="1458"/>
                </a:lnTo>
                <a:lnTo>
                  <a:pt x="2824" y="1547"/>
                </a:lnTo>
                <a:lnTo>
                  <a:pt x="2793" y="1636"/>
                </a:lnTo>
                <a:lnTo>
                  <a:pt x="2822" y="1850"/>
                </a:lnTo>
                <a:lnTo>
                  <a:pt x="2759" y="1827"/>
                </a:lnTo>
                <a:lnTo>
                  <a:pt x="2685" y="1745"/>
                </a:lnTo>
                <a:lnTo>
                  <a:pt x="2436" y="1665"/>
                </a:lnTo>
                <a:lnTo>
                  <a:pt x="2192" y="1674"/>
                </a:lnTo>
                <a:lnTo>
                  <a:pt x="2053" y="1570"/>
                </a:lnTo>
                <a:lnTo>
                  <a:pt x="0" y="1451"/>
                </a:lnTo>
                <a:lnTo>
                  <a:pt x="139" y="0"/>
                </a:lnTo>
                <a:close/>
              </a:path>
            </a:pathLst>
          </a:custGeom>
          <a:solidFill>
            <a:sysClr val="window" lastClr="FFFFFF">
              <a:lumMod val="85000"/>
            </a:sysClr>
          </a:solidFill>
          <a:ln w="25400">
            <a:solidFill>
              <a:srgbClr val="000000"/>
            </a:solidFill>
            <a:prstDash val="solid"/>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40" name="Text Box 102">
            <a:extLst>
              <a:ext uri="{FF2B5EF4-FFF2-40B4-BE49-F238E27FC236}">
                <a16:creationId xmlns:a16="http://schemas.microsoft.com/office/drawing/2014/main" id="{46479A4D-9934-237D-AF68-78D7CF9E5204}"/>
              </a:ext>
            </a:extLst>
          </p:cNvPr>
          <p:cNvSpPr txBox="1">
            <a:spLocks noChangeArrowheads="1"/>
          </p:cNvSpPr>
          <p:nvPr/>
        </p:nvSpPr>
        <p:spPr bwMode="auto">
          <a:xfrm>
            <a:off x="7791449" y="3675727"/>
            <a:ext cx="141922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charset="0"/>
                <a:ea typeface="+mn-ea"/>
                <a:cs typeface="Arial" charset="0"/>
              </a:rPr>
              <a:t>Prohibits the sale of all flavored tobacco products</a:t>
            </a:r>
            <a:endParaRPr kumimoji="0" lang="en-US" altLang="en-US" sz="11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341" name="Rectangle 103">
            <a:extLst>
              <a:ext uri="{FF2B5EF4-FFF2-40B4-BE49-F238E27FC236}">
                <a16:creationId xmlns:a16="http://schemas.microsoft.com/office/drawing/2014/main" id="{6F0E9BF9-217D-8F3D-4BD1-628F80BC0C56}"/>
              </a:ext>
            </a:extLst>
          </p:cNvPr>
          <p:cNvSpPr>
            <a:spLocks noChangeArrowheads="1"/>
          </p:cNvSpPr>
          <p:nvPr/>
        </p:nvSpPr>
        <p:spPr bwMode="auto">
          <a:xfrm>
            <a:off x="7546973" y="4288502"/>
            <a:ext cx="304800" cy="228600"/>
          </a:xfrm>
          <a:prstGeom prst="rect">
            <a:avLst/>
          </a:prstGeom>
          <a:solidFill>
            <a:srgbClr val="FFC000"/>
          </a:solidFill>
          <a:ln w="25400" algn="ctr">
            <a:solidFill>
              <a:sysClr val="windowText" lastClr="000000"/>
            </a:solidFill>
            <a:miter lim="800000"/>
            <a:headEnd/>
            <a:tailEnd/>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42" name="Rectangle 106">
            <a:extLst>
              <a:ext uri="{FF2B5EF4-FFF2-40B4-BE49-F238E27FC236}">
                <a16:creationId xmlns:a16="http://schemas.microsoft.com/office/drawing/2014/main" id="{5798EDD9-210E-B5D4-6FD0-7EE2CB083FE1}"/>
              </a:ext>
            </a:extLst>
          </p:cNvPr>
          <p:cNvSpPr>
            <a:spLocks noChangeArrowheads="1"/>
          </p:cNvSpPr>
          <p:nvPr/>
        </p:nvSpPr>
        <p:spPr bwMode="auto">
          <a:xfrm>
            <a:off x="7545386" y="3747209"/>
            <a:ext cx="304800" cy="228600"/>
          </a:xfrm>
          <a:prstGeom prst="rect">
            <a:avLst/>
          </a:prstGeom>
          <a:solidFill>
            <a:srgbClr val="0070C0"/>
          </a:solidFill>
          <a:ln w="25400" algn="ctr">
            <a:solidFill>
              <a:sysClr val="windowText" lastClr="000000"/>
            </a:solidFill>
            <a:miter lim="800000"/>
            <a:headEnd/>
            <a:tailEnd/>
          </a:ln>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100" b="0" i="0" u="none" strike="noStrike" kern="0" cap="none" spc="0" normalizeH="0" baseline="0" noProof="0">
              <a:ln>
                <a:noFill/>
              </a:ln>
              <a:solidFill>
                <a:srgbClr val="000000"/>
              </a:solidFill>
              <a:effectLst/>
              <a:uLnTx/>
              <a:uFillTx/>
              <a:latin typeface="Times New Roman" pitchFamily="18" charset="0"/>
              <a:ea typeface="+mn-ea"/>
              <a:cs typeface="Arial" charset="0"/>
            </a:endParaRPr>
          </a:p>
        </p:txBody>
      </p:sp>
      <p:sp>
        <p:nvSpPr>
          <p:cNvPr id="343" name="5-Point Star 290">
            <a:extLst>
              <a:ext uri="{FF2B5EF4-FFF2-40B4-BE49-F238E27FC236}">
                <a16:creationId xmlns:a16="http://schemas.microsoft.com/office/drawing/2014/main" id="{1B6056E9-528D-4268-8979-C8F86D932C72}"/>
              </a:ext>
            </a:extLst>
          </p:cNvPr>
          <p:cNvSpPr/>
          <p:nvPr/>
        </p:nvSpPr>
        <p:spPr bwMode="auto">
          <a:xfrm>
            <a:off x="4776787" y="1700009"/>
            <a:ext cx="242888"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44" name="5-Point Star 293">
            <a:extLst>
              <a:ext uri="{FF2B5EF4-FFF2-40B4-BE49-F238E27FC236}">
                <a16:creationId xmlns:a16="http://schemas.microsoft.com/office/drawing/2014/main" id="{4F88E284-37EF-EBDD-02D4-C4C83BAE2A62}"/>
              </a:ext>
            </a:extLst>
          </p:cNvPr>
          <p:cNvSpPr/>
          <p:nvPr/>
        </p:nvSpPr>
        <p:spPr bwMode="auto">
          <a:xfrm>
            <a:off x="4711700" y="1661909"/>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45" name="5-Point Star 328">
            <a:extLst>
              <a:ext uri="{FF2B5EF4-FFF2-40B4-BE49-F238E27FC236}">
                <a16:creationId xmlns:a16="http://schemas.microsoft.com/office/drawing/2014/main" id="{0BB3C514-C690-319E-1F15-393F3033ECCD}"/>
              </a:ext>
            </a:extLst>
          </p:cNvPr>
          <p:cNvSpPr/>
          <p:nvPr/>
        </p:nvSpPr>
        <p:spPr bwMode="auto">
          <a:xfrm>
            <a:off x="2722562" y="2749346"/>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46" name="TextBox 2">
            <a:extLst>
              <a:ext uri="{FF2B5EF4-FFF2-40B4-BE49-F238E27FC236}">
                <a16:creationId xmlns:a16="http://schemas.microsoft.com/office/drawing/2014/main" id="{BA09D59D-E3BE-9709-A007-7853BCC46FA8}"/>
              </a:ext>
            </a:extLst>
          </p:cNvPr>
          <p:cNvSpPr txBox="1">
            <a:spLocks noChangeArrowheads="1"/>
          </p:cNvSpPr>
          <p:nvPr/>
        </p:nvSpPr>
        <p:spPr bwMode="auto">
          <a:xfrm>
            <a:off x="3606799" y="550659"/>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charset="0"/>
                <a:ea typeface="+mn-ea"/>
                <a:cs typeface="Arial" charset="0"/>
              </a:rPr>
              <a:t>MN=</a:t>
            </a:r>
            <a:r>
              <a:rPr lang="en-US" altLang="en-US" sz="1600" dirty="0">
                <a:solidFill>
                  <a:prstClr val="black"/>
                </a:solidFill>
                <a:latin typeface="Arial" charset="0"/>
                <a:cs typeface="Arial" charset="0"/>
              </a:rPr>
              <a:t>30</a:t>
            </a:r>
            <a:endParaRPr kumimoji="0" lang="en-US" alt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cxnSp>
        <p:nvCxnSpPr>
          <p:cNvPr id="347" name="Straight Arrow Connector 6">
            <a:extLst>
              <a:ext uri="{FF2B5EF4-FFF2-40B4-BE49-F238E27FC236}">
                <a16:creationId xmlns:a16="http://schemas.microsoft.com/office/drawing/2014/main" id="{389EBC2A-E466-2ED4-8167-E5E6403845AD}"/>
              </a:ext>
            </a:extLst>
          </p:cNvPr>
          <p:cNvCxnSpPr>
            <a:cxnSpLocks noChangeShapeType="1"/>
          </p:cNvCxnSpPr>
          <p:nvPr/>
        </p:nvCxnSpPr>
        <p:spPr bwMode="auto">
          <a:xfrm flipH="1" flipV="1">
            <a:off x="4016375" y="851081"/>
            <a:ext cx="588962" cy="837815"/>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348" name="Title 340">
            <a:extLst>
              <a:ext uri="{FF2B5EF4-FFF2-40B4-BE49-F238E27FC236}">
                <a16:creationId xmlns:a16="http://schemas.microsoft.com/office/drawing/2014/main" id="{A7670178-026D-1BBC-EF9C-DF4AA4A90714}"/>
              </a:ext>
            </a:extLst>
          </p:cNvPr>
          <p:cNvSpPr txBox="1">
            <a:spLocks/>
          </p:cNvSpPr>
          <p:nvPr/>
        </p:nvSpPr>
        <p:spPr bwMode="auto">
          <a:xfrm>
            <a:off x="-244476" y="99142"/>
            <a:ext cx="9753600" cy="538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lnSpcReduction="10000"/>
          </a:bodyPr>
          <a:lstStyle>
            <a:lvl1pPr algn="ctr" rtl="0" eaLnBrk="1" fontAlgn="base" hangingPunct="1">
              <a:spcBef>
                <a:spcPct val="0"/>
              </a:spcBef>
              <a:spcAft>
                <a:spcPct val="0"/>
              </a:spcAft>
              <a:defRPr sz="3200" kern="1200">
                <a:solidFill>
                  <a:schemeClr val="tx1"/>
                </a:solidFill>
                <a:latin typeface="+mj-lt"/>
                <a:ea typeface="+mj-ea"/>
                <a:cs typeface="+mj-cs"/>
              </a:defRPr>
            </a:lvl1pPr>
            <a:lvl2pPr algn="ctr" rtl="0" eaLnBrk="1" fontAlgn="base" hangingPunct="1">
              <a:spcBef>
                <a:spcPct val="0"/>
              </a:spcBef>
              <a:spcAft>
                <a:spcPct val="0"/>
              </a:spcAft>
              <a:defRPr sz="4400">
                <a:solidFill>
                  <a:schemeClr val="bg1"/>
                </a:solidFill>
                <a:latin typeface="Calibri" pitchFamily="34" charset="0"/>
              </a:defRPr>
            </a:lvl2pPr>
            <a:lvl3pPr algn="ctr" rtl="0" eaLnBrk="1" fontAlgn="base" hangingPunct="1">
              <a:spcBef>
                <a:spcPct val="0"/>
              </a:spcBef>
              <a:spcAft>
                <a:spcPct val="0"/>
              </a:spcAft>
              <a:defRPr sz="4400">
                <a:solidFill>
                  <a:schemeClr val="bg1"/>
                </a:solidFill>
                <a:latin typeface="Calibri" pitchFamily="34" charset="0"/>
              </a:defRPr>
            </a:lvl3pPr>
            <a:lvl4pPr algn="ctr" rtl="0" eaLnBrk="1" fontAlgn="base" hangingPunct="1">
              <a:spcBef>
                <a:spcPct val="0"/>
              </a:spcBef>
              <a:spcAft>
                <a:spcPct val="0"/>
              </a:spcAft>
              <a:defRPr sz="4400">
                <a:solidFill>
                  <a:schemeClr val="bg1"/>
                </a:solidFill>
                <a:latin typeface="Calibri" pitchFamily="34" charset="0"/>
              </a:defRPr>
            </a:lvl4pPr>
            <a:lvl5pPr algn="ctr" rtl="0" eaLnBrk="1" fontAlgn="base" hangingPunct="1">
              <a:spcBef>
                <a:spcPct val="0"/>
              </a:spcBef>
              <a:spcAft>
                <a:spcPct val="0"/>
              </a:spcAft>
              <a:defRPr sz="4400">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ysClr val="windowText" lastClr="000000"/>
                </a:solidFill>
                <a:effectLst/>
                <a:uLnTx/>
                <a:uFillTx/>
                <a:latin typeface="Calibri"/>
                <a:ea typeface="+mj-ea"/>
                <a:cs typeface="+mj-cs"/>
              </a:rPr>
              <a:t>Sales Restrictions on Flavored Tobacco Products</a:t>
            </a:r>
            <a:endParaRPr kumimoji="0" lang="en-US" sz="3200" b="0" i="0" u="none" strike="noStrike" kern="1200" cap="none" spc="0" normalizeH="0" baseline="0" noProof="0" dirty="0">
              <a:ln>
                <a:noFill/>
              </a:ln>
              <a:solidFill>
                <a:sysClr val="windowText" lastClr="000000"/>
              </a:solidFill>
              <a:effectLst/>
              <a:uLnTx/>
              <a:uFillTx/>
              <a:latin typeface="Calibri"/>
              <a:ea typeface="+mj-ea"/>
              <a:cs typeface="Calibri"/>
            </a:endParaRPr>
          </a:p>
        </p:txBody>
      </p:sp>
      <p:sp>
        <p:nvSpPr>
          <p:cNvPr id="349" name="Text Box 105">
            <a:extLst>
              <a:ext uri="{FF2B5EF4-FFF2-40B4-BE49-F238E27FC236}">
                <a16:creationId xmlns:a16="http://schemas.microsoft.com/office/drawing/2014/main" id="{14DEC30A-F74F-CB7A-028D-E40C31ACB6DF}"/>
              </a:ext>
            </a:extLst>
          </p:cNvPr>
          <p:cNvSpPr txBox="1">
            <a:spLocks noChangeArrowheads="1"/>
          </p:cNvSpPr>
          <p:nvPr/>
        </p:nvSpPr>
        <p:spPr bwMode="auto">
          <a:xfrm>
            <a:off x="7652941" y="6343735"/>
            <a:ext cx="190261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1300" b="1" i="1" dirty="0">
                <a:solidFill>
                  <a:srgbClr val="000000"/>
                </a:solidFill>
                <a:latin typeface="Arial" charset="0"/>
                <a:cs typeface="Arial" charset="0"/>
              </a:rPr>
              <a:t>August</a:t>
            </a:r>
            <a:r>
              <a:rPr kumimoji="0" lang="en-US" altLang="en-US" sz="1300" b="1" i="1" u="none" strike="noStrike" kern="1200" cap="none" spc="0" normalizeH="0" baseline="0" noProof="0" dirty="0">
                <a:ln>
                  <a:noFill/>
                </a:ln>
                <a:solidFill>
                  <a:srgbClr val="000000"/>
                </a:solidFill>
                <a:effectLst/>
                <a:uLnTx/>
                <a:uFillTx/>
                <a:latin typeface="Arial" charset="0"/>
                <a:ea typeface="+mn-ea"/>
                <a:cs typeface="Arial" charset="0"/>
              </a:rPr>
              <a:t> 2024</a:t>
            </a:r>
            <a:endParaRPr kumimoji="0" lang="en-US" altLang="en-US" sz="1300" b="1" i="1"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350" name="5-Point Star 246">
            <a:extLst>
              <a:ext uri="{FF2B5EF4-FFF2-40B4-BE49-F238E27FC236}">
                <a16:creationId xmlns:a16="http://schemas.microsoft.com/office/drawing/2014/main" id="{7A689009-50F2-3D37-2724-6BABB7652F0F}"/>
              </a:ext>
            </a:extLst>
          </p:cNvPr>
          <p:cNvSpPr/>
          <p:nvPr/>
        </p:nvSpPr>
        <p:spPr bwMode="auto">
          <a:xfrm>
            <a:off x="1997362" y="2441382"/>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51" name="5-Point Star 247">
            <a:extLst>
              <a:ext uri="{FF2B5EF4-FFF2-40B4-BE49-F238E27FC236}">
                <a16:creationId xmlns:a16="http://schemas.microsoft.com/office/drawing/2014/main" id="{C1A93058-390B-DD3A-C72A-4547AD71608E}"/>
              </a:ext>
            </a:extLst>
          </p:cNvPr>
          <p:cNvSpPr/>
          <p:nvPr/>
        </p:nvSpPr>
        <p:spPr bwMode="auto">
          <a:xfrm>
            <a:off x="2066925" y="2464902"/>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52" name="Freeform 77">
            <a:extLst>
              <a:ext uri="{FF2B5EF4-FFF2-40B4-BE49-F238E27FC236}">
                <a16:creationId xmlns:a16="http://schemas.microsoft.com/office/drawing/2014/main" id="{7B0FFD5A-ADA4-60A1-3EE3-87B57C47C3F3}"/>
              </a:ext>
            </a:extLst>
          </p:cNvPr>
          <p:cNvSpPr>
            <a:spLocks/>
          </p:cNvSpPr>
          <p:nvPr/>
        </p:nvSpPr>
        <p:spPr bwMode="auto">
          <a:xfrm>
            <a:off x="1622424" y="2187371"/>
            <a:ext cx="982663" cy="1103313"/>
          </a:xfrm>
          <a:custGeom>
            <a:avLst/>
            <a:gdLst>
              <a:gd name="T0" fmla="*/ 2147483646 w 2282"/>
              <a:gd name="T1" fmla="*/ 0 h 2778"/>
              <a:gd name="T2" fmla="*/ 2147483646 w 2282"/>
              <a:gd name="T3" fmla="*/ 2147483646 h 2778"/>
              <a:gd name="T4" fmla="*/ 2147483646 w 2282"/>
              <a:gd name="T5" fmla="*/ 2147483646 h 2778"/>
              <a:gd name="T6" fmla="*/ 2147483646 w 2282"/>
              <a:gd name="T7" fmla="*/ 2147483646 h 2778"/>
              <a:gd name="T8" fmla="*/ 2147483646 w 2282"/>
              <a:gd name="T9" fmla="*/ 2147483646 h 2778"/>
              <a:gd name="T10" fmla="*/ 0 w 2282"/>
              <a:gd name="T11" fmla="*/ 2147483646 h 2778"/>
              <a:gd name="T12" fmla="*/ 2147483646 w 2282"/>
              <a:gd name="T13" fmla="*/ 0 h 2778"/>
              <a:gd name="T14" fmla="*/ 0 60000 65536"/>
              <a:gd name="T15" fmla="*/ 0 60000 65536"/>
              <a:gd name="T16" fmla="*/ 0 60000 65536"/>
              <a:gd name="T17" fmla="*/ 0 60000 65536"/>
              <a:gd name="T18" fmla="*/ 0 60000 65536"/>
              <a:gd name="T19" fmla="*/ 0 60000 65536"/>
              <a:gd name="T20" fmla="*/ 0 60000 65536"/>
              <a:gd name="T21" fmla="*/ 0 w 2282"/>
              <a:gd name="T22" fmla="*/ 0 h 2778"/>
              <a:gd name="T23" fmla="*/ 2282 w 2282"/>
              <a:gd name="T24" fmla="*/ 2778 h 27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82" h="2778">
                <a:moveTo>
                  <a:pt x="496" y="0"/>
                </a:moveTo>
                <a:lnTo>
                  <a:pt x="1601" y="202"/>
                </a:lnTo>
                <a:lnTo>
                  <a:pt x="1521" y="688"/>
                </a:lnTo>
                <a:lnTo>
                  <a:pt x="2282" y="807"/>
                </a:lnTo>
                <a:lnTo>
                  <a:pt x="1988" y="2778"/>
                </a:lnTo>
                <a:lnTo>
                  <a:pt x="0" y="2446"/>
                </a:lnTo>
                <a:lnTo>
                  <a:pt x="496" y="0"/>
                </a:lnTo>
                <a:close/>
              </a:path>
            </a:pathLst>
          </a:custGeom>
          <a:solidFill>
            <a:sysClr val="window" lastClr="FFFFFF">
              <a:lumMod val="85000"/>
            </a:sysClr>
          </a:solidFill>
          <a:ln w="25400" cap="flat" cmpd="sng">
            <a:solidFill>
              <a:sysClr val="windowText" lastClr="000000"/>
            </a:solidFill>
            <a:prstDash val="solid"/>
            <a:round/>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charset="0"/>
              <a:ea typeface="+mn-ea"/>
              <a:cs typeface="Arial" charset="0"/>
            </a:endParaRPr>
          </a:p>
        </p:txBody>
      </p:sp>
      <p:cxnSp>
        <p:nvCxnSpPr>
          <p:cNvPr id="353" name="Straight Arrow Connector 6">
            <a:extLst>
              <a:ext uri="{FF2B5EF4-FFF2-40B4-BE49-F238E27FC236}">
                <a16:creationId xmlns:a16="http://schemas.microsoft.com/office/drawing/2014/main" id="{FC35FF5B-3985-2E9B-0B96-FB4E107A455C}"/>
              </a:ext>
            </a:extLst>
          </p:cNvPr>
          <p:cNvCxnSpPr>
            <a:cxnSpLocks noChangeShapeType="1"/>
          </p:cNvCxnSpPr>
          <p:nvPr/>
        </p:nvCxnSpPr>
        <p:spPr bwMode="auto">
          <a:xfrm flipV="1">
            <a:off x="2984500" y="776182"/>
            <a:ext cx="38100" cy="1912840"/>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354" name="TextBox 2">
            <a:extLst>
              <a:ext uri="{FF2B5EF4-FFF2-40B4-BE49-F238E27FC236}">
                <a16:creationId xmlns:a16="http://schemas.microsoft.com/office/drawing/2014/main" id="{34FD482E-D4C2-722C-D705-24EDDAFE3991}"/>
              </a:ext>
            </a:extLst>
          </p:cNvPr>
          <p:cNvSpPr txBox="1">
            <a:spLocks noChangeArrowheads="1"/>
          </p:cNvSpPr>
          <p:nvPr/>
        </p:nvSpPr>
        <p:spPr bwMode="auto">
          <a:xfrm>
            <a:off x="2658371" y="478428"/>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charset="0"/>
                <a:ea typeface="+mn-ea"/>
                <a:cs typeface="Arial" charset="0"/>
              </a:rPr>
              <a:t>CO=7</a:t>
            </a:r>
          </a:p>
        </p:txBody>
      </p:sp>
      <p:sp>
        <p:nvSpPr>
          <p:cNvPr id="355" name="Text Box 102">
            <a:extLst>
              <a:ext uri="{FF2B5EF4-FFF2-40B4-BE49-F238E27FC236}">
                <a16:creationId xmlns:a16="http://schemas.microsoft.com/office/drawing/2014/main" id="{31B7359B-BCD0-FCDB-48C6-0F3FEFCA381E}"/>
              </a:ext>
            </a:extLst>
          </p:cNvPr>
          <p:cNvSpPr txBox="1">
            <a:spLocks noChangeArrowheads="1"/>
          </p:cNvSpPr>
          <p:nvPr/>
        </p:nvSpPr>
        <p:spPr bwMode="auto">
          <a:xfrm>
            <a:off x="7791448" y="4240008"/>
            <a:ext cx="141922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charset="0"/>
                <a:ea typeface="+mn-ea"/>
                <a:cs typeface="Arial" charset="0"/>
              </a:rPr>
              <a:t>Prohibits the sale of flavored e-cigarettes</a:t>
            </a:r>
            <a:endParaRPr kumimoji="0" lang="en-US" altLang="en-US" sz="11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356" name="5-Point Star 147">
            <a:extLst>
              <a:ext uri="{FF2B5EF4-FFF2-40B4-BE49-F238E27FC236}">
                <a16:creationId xmlns:a16="http://schemas.microsoft.com/office/drawing/2014/main" id="{4605072C-CC3A-453C-88FC-4DDA7B1EDD1B}"/>
              </a:ext>
            </a:extLst>
          </p:cNvPr>
          <p:cNvSpPr/>
          <p:nvPr/>
        </p:nvSpPr>
        <p:spPr bwMode="auto">
          <a:xfrm>
            <a:off x="5541168" y="2333421"/>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57" name="5-Point Star 264">
            <a:extLst>
              <a:ext uri="{FF2B5EF4-FFF2-40B4-BE49-F238E27FC236}">
                <a16:creationId xmlns:a16="http://schemas.microsoft.com/office/drawing/2014/main" id="{A4632719-8FD3-E2E1-FFEC-42CF3B05B36D}"/>
              </a:ext>
            </a:extLst>
          </p:cNvPr>
          <p:cNvSpPr/>
          <p:nvPr/>
        </p:nvSpPr>
        <p:spPr bwMode="auto">
          <a:xfrm>
            <a:off x="4833143" y="1384096"/>
            <a:ext cx="260350" cy="227013"/>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58" name="5-Point Star 265">
            <a:extLst>
              <a:ext uri="{FF2B5EF4-FFF2-40B4-BE49-F238E27FC236}">
                <a16:creationId xmlns:a16="http://schemas.microsoft.com/office/drawing/2014/main" id="{267133DD-F88C-4080-9C96-05A699DBE475}"/>
              </a:ext>
            </a:extLst>
          </p:cNvPr>
          <p:cNvSpPr/>
          <p:nvPr/>
        </p:nvSpPr>
        <p:spPr bwMode="auto">
          <a:xfrm>
            <a:off x="4637087" y="1715884"/>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59" name="5-Point Star 267">
            <a:extLst>
              <a:ext uri="{FF2B5EF4-FFF2-40B4-BE49-F238E27FC236}">
                <a16:creationId xmlns:a16="http://schemas.microsoft.com/office/drawing/2014/main" id="{8D892A0C-9529-C667-92F4-0D5022247170}"/>
              </a:ext>
            </a:extLst>
          </p:cNvPr>
          <p:cNvSpPr/>
          <p:nvPr/>
        </p:nvSpPr>
        <p:spPr bwMode="auto">
          <a:xfrm>
            <a:off x="4730750" y="1747634"/>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60" name="5-Point Star 269">
            <a:extLst>
              <a:ext uri="{FF2B5EF4-FFF2-40B4-BE49-F238E27FC236}">
                <a16:creationId xmlns:a16="http://schemas.microsoft.com/office/drawing/2014/main" id="{F8AE4F56-6F8A-83FB-CADF-52CCD7514229}"/>
              </a:ext>
            </a:extLst>
          </p:cNvPr>
          <p:cNvSpPr/>
          <p:nvPr/>
        </p:nvSpPr>
        <p:spPr bwMode="auto">
          <a:xfrm>
            <a:off x="4864100" y="1814309"/>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61" name="5-Point Star 273">
            <a:extLst>
              <a:ext uri="{FF2B5EF4-FFF2-40B4-BE49-F238E27FC236}">
                <a16:creationId xmlns:a16="http://schemas.microsoft.com/office/drawing/2014/main" id="{37099FC4-589A-6378-94C3-FA5ABCFF9872}"/>
              </a:ext>
            </a:extLst>
          </p:cNvPr>
          <p:cNvSpPr/>
          <p:nvPr/>
        </p:nvSpPr>
        <p:spPr bwMode="auto">
          <a:xfrm>
            <a:off x="4759325" y="1812721"/>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62" name="5-Point Star 275">
            <a:extLst>
              <a:ext uri="{FF2B5EF4-FFF2-40B4-BE49-F238E27FC236}">
                <a16:creationId xmlns:a16="http://schemas.microsoft.com/office/drawing/2014/main" id="{1DFF4D78-59E7-5B08-D529-28C8F85137B1}"/>
              </a:ext>
            </a:extLst>
          </p:cNvPr>
          <p:cNvSpPr/>
          <p:nvPr/>
        </p:nvSpPr>
        <p:spPr bwMode="auto">
          <a:xfrm>
            <a:off x="4722018" y="1804784"/>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63" name="Text Box 102">
            <a:extLst>
              <a:ext uri="{FF2B5EF4-FFF2-40B4-BE49-F238E27FC236}">
                <a16:creationId xmlns:a16="http://schemas.microsoft.com/office/drawing/2014/main" id="{E8E8682F-74A7-63EC-B699-CADE665C3D2A}"/>
              </a:ext>
            </a:extLst>
          </p:cNvPr>
          <p:cNvSpPr txBox="1">
            <a:spLocks noChangeArrowheads="1"/>
          </p:cNvSpPr>
          <p:nvPr/>
        </p:nvSpPr>
        <p:spPr bwMode="auto">
          <a:xfrm>
            <a:off x="7767636" y="4783841"/>
            <a:ext cx="14192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latin typeface="Arial" charset="0"/>
                <a:ea typeface="+mn-ea"/>
                <a:cs typeface="Arial" charset="0"/>
              </a:rPr>
              <a:t>Local restriction on the sale of flavored tobacco products</a:t>
            </a:r>
            <a:endParaRPr kumimoji="0" lang="en-US" altLang="en-US" sz="11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364" name="5-Point Star 285">
            <a:extLst>
              <a:ext uri="{FF2B5EF4-FFF2-40B4-BE49-F238E27FC236}">
                <a16:creationId xmlns:a16="http://schemas.microsoft.com/office/drawing/2014/main" id="{E87FEF79-E158-5D57-D789-10C1E433941E}"/>
              </a:ext>
            </a:extLst>
          </p:cNvPr>
          <p:cNvSpPr/>
          <p:nvPr/>
        </p:nvSpPr>
        <p:spPr bwMode="auto">
          <a:xfrm>
            <a:off x="2897189" y="2675527"/>
            <a:ext cx="306490" cy="211931"/>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65" name="5-Point Star 291">
            <a:extLst>
              <a:ext uri="{FF2B5EF4-FFF2-40B4-BE49-F238E27FC236}">
                <a16:creationId xmlns:a16="http://schemas.microsoft.com/office/drawing/2014/main" id="{EDD241D0-436E-AACA-DFF6-CBCFAD5E3441}"/>
              </a:ext>
            </a:extLst>
          </p:cNvPr>
          <p:cNvSpPr/>
          <p:nvPr/>
        </p:nvSpPr>
        <p:spPr bwMode="auto">
          <a:xfrm>
            <a:off x="2612922" y="2798162"/>
            <a:ext cx="306490" cy="211931"/>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66" name="5-Point Star 292">
            <a:extLst>
              <a:ext uri="{FF2B5EF4-FFF2-40B4-BE49-F238E27FC236}">
                <a16:creationId xmlns:a16="http://schemas.microsoft.com/office/drawing/2014/main" id="{43F02F93-1000-2220-7FFB-D948D4012CBD}"/>
              </a:ext>
            </a:extLst>
          </p:cNvPr>
          <p:cNvSpPr/>
          <p:nvPr/>
        </p:nvSpPr>
        <p:spPr bwMode="auto">
          <a:xfrm>
            <a:off x="2571649" y="2703657"/>
            <a:ext cx="306490" cy="211931"/>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67" name="5-Point Star 295">
            <a:extLst>
              <a:ext uri="{FF2B5EF4-FFF2-40B4-BE49-F238E27FC236}">
                <a16:creationId xmlns:a16="http://schemas.microsoft.com/office/drawing/2014/main" id="{5F402C7A-F2BE-1AAD-1230-CA7CA6C61388}"/>
              </a:ext>
            </a:extLst>
          </p:cNvPr>
          <p:cNvSpPr/>
          <p:nvPr/>
        </p:nvSpPr>
        <p:spPr bwMode="auto">
          <a:xfrm>
            <a:off x="2725637" y="2801337"/>
            <a:ext cx="306490" cy="211931"/>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68" name="5-Point Star 281">
            <a:extLst>
              <a:ext uri="{FF2B5EF4-FFF2-40B4-BE49-F238E27FC236}">
                <a16:creationId xmlns:a16="http://schemas.microsoft.com/office/drawing/2014/main" id="{59EE80D4-7916-AFB2-0617-E495A2F12613}"/>
              </a:ext>
            </a:extLst>
          </p:cNvPr>
          <p:cNvSpPr/>
          <p:nvPr/>
        </p:nvSpPr>
        <p:spPr bwMode="auto">
          <a:xfrm>
            <a:off x="8207375" y="1282387"/>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Arial" charset="0"/>
            </a:endParaRPr>
          </a:p>
        </p:txBody>
      </p:sp>
      <p:sp>
        <p:nvSpPr>
          <p:cNvPr id="369" name="5-Point Star 147">
            <a:extLst>
              <a:ext uri="{FF2B5EF4-FFF2-40B4-BE49-F238E27FC236}">
                <a16:creationId xmlns:a16="http://schemas.microsoft.com/office/drawing/2014/main" id="{18AFEE1B-2B27-353E-26E3-3821AD9618D9}"/>
              </a:ext>
            </a:extLst>
          </p:cNvPr>
          <p:cNvSpPr/>
          <p:nvPr/>
        </p:nvSpPr>
        <p:spPr bwMode="auto">
          <a:xfrm>
            <a:off x="5613709" y="2340176"/>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70" name="5-Point Star 147">
            <a:extLst>
              <a:ext uri="{FF2B5EF4-FFF2-40B4-BE49-F238E27FC236}">
                <a16:creationId xmlns:a16="http://schemas.microsoft.com/office/drawing/2014/main" id="{F85D14DC-49CE-102B-ECE1-213A171DD2D2}"/>
              </a:ext>
            </a:extLst>
          </p:cNvPr>
          <p:cNvSpPr/>
          <p:nvPr/>
        </p:nvSpPr>
        <p:spPr bwMode="auto">
          <a:xfrm>
            <a:off x="2856706" y="2644880"/>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71" name="5-Point Star 275">
            <a:extLst>
              <a:ext uri="{FF2B5EF4-FFF2-40B4-BE49-F238E27FC236}">
                <a16:creationId xmlns:a16="http://schemas.microsoft.com/office/drawing/2014/main" id="{3BF36CBA-8F5D-2164-25C8-F670E1541C61}"/>
              </a:ext>
            </a:extLst>
          </p:cNvPr>
          <p:cNvSpPr/>
          <p:nvPr/>
        </p:nvSpPr>
        <p:spPr bwMode="auto">
          <a:xfrm>
            <a:off x="4356928" y="1572215"/>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72" name="5-Point Star 275">
            <a:extLst>
              <a:ext uri="{FF2B5EF4-FFF2-40B4-BE49-F238E27FC236}">
                <a16:creationId xmlns:a16="http://schemas.microsoft.com/office/drawing/2014/main" id="{FD549661-85BD-AE6D-CE9C-699997D0AAF9}"/>
              </a:ext>
            </a:extLst>
          </p:cNvPr>
          <p:cNvSpPr/>
          <p:nvPr/>
        </p:nvSpPr>
        <p:spPr bwMode="auto">
          <a:xfrm>
            <a:off x="4436925" y="1641132"/>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73" name="5-Point Star 275">
            <a:extLst>
              <a:ext uri="{FF2B5EF4-FFF2-40B4-BE49-F238E27FC236}">
                <a16:creationId xmlns:a16="http://schemas.microsoft.com/office/drawing/2014/main" id="{AC7C25A7-F275-35FD-42FD-D6BE6C7A5C7D}"/>
              </a:ext>
            </a:extLst>
          </p:cNvPr>
          <p:cNvSpPr/>
          <p:nvPr/>
        </p:nvSpPr>
        <p:spPr bwMode="auto">
          <a:xfrm>
            <a:off x="4357687" y="1666532"/>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74" name="5-Point Star 275">
            <a:extLst>
              <a:ext uri="{FF2B5EF4-FFF2-40B4-BE49-F238E27FC236}">
                <a16:creationId xmlns:a16="http://schemas.microsoft.com/office/drawing/2014/main" id="{2A543847-3190-2890-9B20-026344CD5215}"/>
              </a:ext>
            </a:extLst>
          </p:cNvPr>
          <p:cNvSpPr/>
          <p:nvPr/>
        </p:nvSpPr>
        <p:spPr bwMode="auto">
          <a:xfrm>
            <a:off x="4940300" y="1944120"/>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75" name="5-Point Star 275">
            <a:extLst>
              <a:ext uri="{FF2B5EF4-FFF2-40B4-BE49-F238E27FC236}">
                <a16:creationId xmlns:a16="http://schemas.microsoft.com/office/drawing/2014/main" id="{532903DF-2D1C-0677-9C75-3C4723D8D5DC}"/>
              </a:ext>
            </a:extLst>
          </p:cNvPr>
          <p:cNvSpPr/>
          <p:nvPr/>
        </p:nvSpPr>
        <p:spPr bwMode="auto">
          <a:xfrm>
            <a:off x="4676637" y="1757263"/>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76" name="5-Point Star 275">
            <a:extLst>
              <a:ext uri="{FF2B5EF4-FFF2-40B4-BE49-F238E27FC236}">
                <a16:creationId xmlns:a16="http://schemas.microsoft.com/office/drawing/2014/main" id="{AA9F4FF2-A67D-A697-4FD0-EC28D86BC01E}"/>
              </a:ext>
            </a:extLst>
          </p:cNvPr>
          <p:cNvSpPr/>
          <p:nvPr/>
        </p:nvSpPr>
        <p:spPr bwMode="auto">
          <a:xfrm>
            <a:off x="554037" y="1119777"/>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77" name="5-Point Star 275">
            <a:extLst>
              <a:ext uri="{FF2B5EF4-FFF2-40B4-BE49-F238E27FC236}">
                <a16:creationId xmlns:a16="http://schemas.microsoft.com/office/drawing/2014/main" id="{2CF5A1EE-89B9-5D78-938F-6D1098680410}"/>
              </a:ext>
            </a:extLst>
          </p:cNvPr>
          <p:cNvSpPr/>
          <p:nvPr/>
        </p:nvSpPr>
        <p:spPr bwMode="auto">
          <a:xfrm>
            <a:off x="6344478" y="2592184"/>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78" name="5-Point Star 275">
            <a:extLst>
              <a:ext uri="{FF2B5EF4-FFF2-40B4-BE49-F238E27FC236}">
                <a16:creationId xmlns:a16="http://schemas.microsoft.com/office/drawing/2014/main" id="{F10A9D11-113A-6061-407E-119C4D3B6791}"/>
              </a:ext>
            </a:extLst>
          </p:cNvPr>
          <p:cNvSpPr/>
          <p:nvPr/>
        </p:nvSpPr>
        <p:spPr bwMode="auto">
          <a:xfrm>
            <a:off x="6307137" y="2327751"/>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79" name="5-Point Star 275">
            <a:extLst>
              <a:ext uri="{FF2B5EF4-FFF2-40B4-BE49-F238E27FC236}">
                <a16:creationId xmlns:a16="http://schemas.microsoft.com/office/drawing/2014/main" id="{63B8E42C-AB95-1066-D5DE-38783E0C5081}"/>
              </a:ext>
            </a:extLst>
          </p:cNvPr>
          <p:cNvSpPr/>
          <p:nvPr/>
        </p:nvSpPr>
        <p:spPr bwMode="auto">
          <a:xfrm>
            <a:off x="6588953" y="3867119"/>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80" name="Rectangle 379">
            <a:extLst>
              <a:ext uri="{FF2B5EF4-FFF2-40B4-BE49-F238E27FC236}">
                <a16:creationId xmlns:a16="http://schemas.microsoft.com/office/drawing/2014/main" id="{1E184FFF-AF3D-2E19-9CC4-2B82DD1378D4}"/>
              </a:ext>
            </a:extLst>
          </p:cNvPr>
          <p:cNvSpPr/>
          <p:nvPr/>
        </p:nvSpPr>
        <p:spPr>
          <a:xfrm>
            <a:off x="27537" y="5610111"/>
            <a:ext cx="8770589" cy="1169551"/>
          </a:xfrm>
          <a:prstGeom prst="rect">
            <a:avLst/>
          </a:prstGeom>
        </p:spPr>
        <p:txBody>
          <a:bodyPr wrap="square" lIns="91440" tIns="45720" rIns="91440" bIns="4572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a:rPr>
              <a:t>&gt;380 localities have enacted restrictions on the sale of flavored tobacco products. </a:t>
            </a:r>
            <a:endParaRPr kumimoji="0" lang="en-US" sz="16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In addition to the states above, Rhode Island prohibits the sale of flavored e-cigarettes, except menthol e-cigarettes. MD and UT restrict the sale of some types of flavored e-cigarettes (UT only in certain locations)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mn-ea"/>
                <a:cs typeface="Arial" charset="0"/>
              </a:rPr>
              <a:t>*CA exempts flavored premium cigars and roll-your-own tobacco, as well as on-site consumption of flavored hookah tobacco</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81" name="5-Point Star 281">
            <a:extLst>
              <a:ext uri="{FF2B5EF4-FFF2-40B4-BE49-F238E27FC236}">
                <a16:creationId xmlns:a16="http://schemas.microsoft.com/office/drawing/2014/main" id="{55C90E77-5DE2-C011-0B01-2D68FCB42B3F}"/>
              </a:ext>
            </a:extLst>
          </p:cNvPr>
          <p:cNvSpPr/>
          <p:nvPr/>
        </p:nvSpPr>
        <p:spPr bwMode="auto">
          <a:xfrm>
            <a:off x="7315044" y="2736963"/>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Arial" charset="0"/>
            </a:endParaRPr>
          </a:p>
        </p:txBody>
      </p:sp>
      <p:sp>
        <p:nvSpPr>
          <p:cNvPr id="382" name="5-Point Star 281">
            <a:extLst>
              <a:ext uri="{FF2B5EF4-FFF2-40B4-BE49-F238E27FC236}">
                <a16:creationId xmlns:a16="http://schemas.microsoft.com/office/drawing/2014/main" id="{3ADA9E80-1DA2-DF3D-19C1-F8A5C95A752F}"/>
              </a:ext>
            </a:extLst>
          </p:cNvPr>
          <p:cNvSpPr/>
          <p:nvPr/>
        </p:nvSpPr>
        <p:spPr bwMode="auto">
          <a:xfrm>
            <a:off x="8122876" y="1463478"/>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Arial" charset="0"/>
            </a:endParaRPr>
          </a:p>
        </p:txBody>
      </p:sp>
      <p:sp>
        <p:nvSpPr>
          <p:cNvPr id="383" name="5-Point Star 281">
            <a:extLst>
              <a:ext uri="{FF2B5EF4-FFF2-40B4-BE49-F238E27FC236}">
                <a16:creationId xmlns:a16="http://schemas.microsoft.com/office/drawing/2014/main" id="{EA184E8E-2F43-03E0-49CA-10974E3DC831}"/>
              </a:ext>
            </a:extLst>
          </p:cNvPr>
          <p:cNvSpPr/>
          <p:nvPr/>
        </p:nvSpPr>
        <p:spPr bwMode="auto">
          <a:xfrm>
            <a:off x="8151813" y="1404230"/>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Arial" charset="0"/>
            </a:endParaRPr>
          </a:p>
        </p:txBody>
      </p:sp>
      <p:sp>
        <p:nvSpPr>
          <p:cNvPr id="384" name="5-Point Star 275">
            <a:extLst>
              <a:ext uri="{FF2B5EF4-FFF2-40B4-BE49-F238E27FC236}">
                <a16:creationId xmlns:a16="http://schemas.microsoft.com/office/drawing/2014/main" id="{85A7B8CB-9057-E4CE-66A7-4EC250C2C247}"/>
              </a:ext>
            </a:extLst>
          </p:cNvPr>
          <p:cNvSpPr/>
          <p:nvPr/>
        </p:nvSpPr>
        <p:spPr bwMode="auto">
          <a:xfrm>
            <a:off x="4446587" y="1913403"/>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85" name="5-Point Star 275">
            <a:extLst>
              <a:ext uri="{FF2B5EF4-FFF2-40B4-BE49-F238E27FC236}">
                <a16:creationId xmlns:a16="http://schemas.microsoft.com/office/drawing/2014/main" id="{2C8F168B-9DBF-27E0-3226-311F8C4D40F4}"/>
              </a:ext>
            </a:extLst>
          </p:cNvPr>
          <p:cNvSpPr/>
          <p:nvPr/>
        </p:nvSpPr>
        <p:spPr bwMode="auto">
          <a:xfrm>
            <a:off x="7535067" y="4801123"/>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86" name="TextBox 385">
            <a:extLst>
              <a:ext uri="{FF2B5EF4-FFF2-40B4-BE49-F238E27FC236}">
                <a16:creationId xmlns:a16="http://schemas.microsoft.com/office/drawing/2014/main" id="{ED407C18-F589-B68A-7ECF-73069F92E208}"/>
              </a:ext>
            </a:extLst>
          </p:cNvPr>
          <p:cNvSpPr txBox="1"/>
          <p:nvPr/>
        </p:nvSpPr>
        <p:spPr>
          <a:xfrm>
            <a:off x="631723" y="2912859"/>
            <a:ext cx="24606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charset="0"/>
                <a:ea typeface="+mn-ea"/>
                <a:cs typeface="Arial" charset="0"/>
              </a:rPr>
              <a:t>*</a:t>
            </a: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87" name="5-Point Star 281">
            <a:extLst>
              <a:ext uri="{FF2B5EF4-FFF2-40B4-BE49-F238E27FC236}">
                <a16:creationId xmlns:a16="http://schemas.microsoft.com/office/drawing/2014/main" id="{9D7F1643-4899-5B20-D175-1B2835B9D182}"/>
              </a:ext>
            </a:extLst>
          </p:cNvPr>
          <p:cNvSpPr/>
          <p:nvPr/>
        </p:nvSpPr>
        <p:spPr bwMode="auto">
          <a:xfrm>
            <a:off x="8127351" y="1371421"/>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Arial" charset="0"/>
            </a:endParaRPr>
          </a:p>
        </p:txBody>
      </p:sp>
      <p:sp>
        <p:nvSpPr>
          <p:cNvPr id="388" name="5-Point Star 275">
            <a:extLst>
              <a:ext uri="{FF2B5EF4-FFF2-40B4-BE49-F238E27FC236}">
                <a16:creationId xmlns:a16="http://schemas.microsoft.com/office/drawing/2014/main" id="{B8A76661-084F-949F-10FE-A52F6AAE5566}"/>
              </a:ext>
            </a:extLst>
          </p:cNvPr>
          <p:cNvSpPr/>
          <p:nvPr/>
        </p:nvSpPr>
        <p:spPr bwMode="auto">
          <a:xfrm>
            <a:off x="6403974" y="2569677"/>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389" name="5-Point Star 275">
            <a:extLst>
              <a:ext uri="{FF2B5EF4-FFF2-40B4-BE49-F238E27FC236}">
                <a16:creationId xmlns:a16="http://schemas.microsoft.com/office/drawing/2014/main" id="{4C308458-6A0F-7D13-C256-9A1C05174E2A}"/>
              </a:ext>
            </a:extLst>
          </p:cNvPr>
          <p:cNvSpPr/>
          <p:nvPr/>
        </p:nvSpPr>
        <p:spPr bwMode="auto">
          <a:xfrm>
            <a:off x="632516" y="1153688"/>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2" name="TextBox 2">
            <a:extLst>
              <a:ext uri="{FF2B5EF4-FFF2-40B4-BE49-F238E27FC236}">
                <a16:creationId xmlns:a16="http://schemas.microsoft.com/office/drawing/2014/main" id="{5AB104A5-96B1-AF6B-42B4-AC9884F8D6C9}"/>
              </a:ext>
            </a:extLst>
          </p:cNvPr>
          <p:cNvSpPr txBox="1">
            <a:spLocks noChangeArrowheads="1"/>
          </p:cNvSpPr>
          <p:nvPr/>
        </p:nvSpPr>
        <p:spPr bwMode="auto">
          <a:xfrm>
            <a:off x="8315324" y="1437918"/>
            <a:ext cx="1025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charset="0"/>
                <a:ea typeface="+mn-ea"/>
                <a:cs typeface="Arial" charset="0"/>
              </a:rPr>
              <a:t>ME=8</a:t>
            </a:r>
          </a:p>
        </p:txBody>
      </p:sp>
      <p:sp>
        <p:nvSpPr>
          <p:cNvPr id="3" name="5-Point Star 147">
            <a:extLst>
              <a:ext uri="{FF2B5EF4-FFF2-40B4-BE49-F238E27FC236}">
                <a16:creationId xmlns:a16="http://schemas.microsoft.com/office/drawing/2014/main" id="{5489A6CD-8FBF-D875-3239-55B0514BABEE}"/>
              </a:ext>
            </a:extLst>
          </p:cNvPr>
          <p:cNvSpPr/>
          <p:nvPr/>
        </p:nvSpPr>
        <p:spPr bwMode="auto">
          <a:xfrm>
            <a:off x="5581310" y="2373902"/>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4" name="5-Point Star 147">
            <a:extLst>
              <a:ext uri="{FF2B5EF4-FFF2-40B4-BE49-F238E27FC236}">
                <a16:creationId xmlns:a16="http://schemas.microsoft.com/office/drawing/2014/main" id="{A6BDAA18-5E6F-BF6B-E4CE-CCA97FA7986C}"/>
              </a:ext>
            </a:extLst>
          </p:cNvPr>
          <p:cNvSpPr/>
          <p:nvPr/>
        </p:nvSpPr>
        <p:spPr bwMode="auto">
          <a:xfrm>
            <a:off x="2790827" y="2789229"/>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5" name="5-Point Star 147">
            <a:extLst>
              <a:ext uri="{FF2B5EF4-FFF2-40B4-BE49-F238E27FC236}">
                <a16:creationId xmlns:a16="http://schemas.microsoft.com/office/drawing/2014/main" id="{ED00E80D-0B6D-2775-0894-9AC4180D63AE}"/>
              </a:ext>
            </a:extLst>
          </p:cNvPr>
          <p:cNvSpPr/>
          <p:nvPr/>
        </p:nvSpPr>
        <p:spPr bwMode="auto">
          <a:xfrm>
            <a:off x="5489235" y="2312784"/>
            <a:ext cx="244475" cy="209550"/>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6" name="5-Point Star 264">
            <a:extLst>
              <a:ext uri="{FF2B5EF4-FFF2-40B4-BE49-F238E27FC236}">
                <a16:creationId xmlns:a16="http://schemas.microsoft.com/office/drawing/2014/main" id="{754AA145-AE33-C85F-5DFF-7CF2AC5F9375}"/>
              </a:ext>
            </a:extLst>
          </p:cNvPr>
          <p:cNvSpPr/>
          <p:nvPr/>
        </p:nvSpPr>
        <p:spPr bwMode="auto">
          <a:xfrm>
            <a:off x="3946525" y="1136225"/>
            <a:ext cx="260350" cy="227013"/>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
        <p:nvSpPr>
          <p:cNvPr id="7" name="5-Point Star 264">
            <a:extLst>
              <a:ext uri="{FF2B5EF4-FFF2-40B4-BE49-F238E27FC236}">
                <a16:creationId xmlns:a16="http://schemas.microsoft.com/office/drawing/2014/main" id="{F9EA5D57-0D8A-8E73-6C8E-9A8F6D27A6A2}"/>
              </a:ext>
            </a:extLst>
          </p:cNvPr>
          <p:cNvSpPr/>
          <p:nvPr/>
        </p:nvSpPr>
        <p:spPr bwMode="auto">
          <a:xfrm>
            <a:off x="4024312" y="1375258"/>
            <a:ext cx="260350" cy="227013"/>
          </a:xfrm>
          <a:prstGeom prst="star5">
            <a:avLst/>
          </a:prstGeom>
          <a:solidFill>
            <a:srgbClr val="C00000"/>
          </a:solidFill>
          <a:ln w="25400" cap="flat" cmpd="sng" algn="ctr">
            <a:solidFill>
              <a:srgbClr val="000000"/>
            </a:solidFill>
            <a:prstDash val="solid"/>
            <a:round/>
            <a:headEnd type="none" w="med" len="med"/>
            <a:tailEnd type="non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128919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24659-AD61-A7F3-34E1-B46088428AA9}"/>
              </a:ext>
            </a:extLst>
          </p:cNvPr>
          <p:cNvSpPr>
            <a:spLocks noGrp="1"/>
          </p:cNvSpPr>
          <p:nvPr>
            <p:ph type="title"/>
          </p:nvPr>
        </p:nvSpPr>
        <p:spPr/>
        <p:txBody>
          <a:bodyPr>
            <a:noAutofit/>
          </a:bodyPr>
          <a:lstStyle/>
          <a:p>
            <a:r>
              <a:rPr lang="en-US" sz="3600" dirty="0"/>
              <a:t>Impact of State and Local Restrictions on Flavored E-Cigarettes</a:t>
            </a:r>
          </a:p>
        </p:txBody>
      </p:sp>
      <p:sp>
        <p:nvSpPr>
          <p:cNvPr id="3" name="Content Placeholder 2">
            <a:extLst>
              <a:ext uri="{FF2B5EF4-FFF2-40B4-BE49-F238E27FC236}">
                <a16:creationId xmlns:a16="http://schemas.microsoft.com/office/drawing/2014/main" id="{601688B2-D3B1-8378-0924-B5E5A7C8D05B}"/>
              </a:ext>
            </a:extLst>
          </p:cNvPr>
          <p:cNvSpPr>
            <a:spLocks noGrp="1"/>
          </p:cNvSpPr>
          <p:nvPr>
            <p:ph idx="1"/>
          </p:nvPr>
        </p:nvSpPr>
        <p:spPr/>
        <p:txBody>
          <a:bodyPr>
            <a:normAutofit fontScale="85000" lnSpcReduction="20000"/>
          </a:bodyPr>
          <a:lstStyle/>
          <a:p>
            <a:r>
              <a:rPr lang="en-US" dirty="0"/>
              <a:t>States can act more quickly than the FDA to clear the market of flavored e-cigarettes</a:t>
            </a:r>
          </a:p>
          <a:p>
            <a:r>
              <a:rPr lang="en-US" dirty="0"/>
              <a:t>Youth and young adults who live in an area covered by a flavor tobacco restriction have lower odds of any tobacco use and current flavored tobacco use compared to those who lived in an area with no flavor restriction</a:t>
            </a:r>
          </a:p>
          <a:p>
            <a:r>
              <a:rPr lang="en-US" dirty="0"/>
              <a:t>Flavored e-cigarette sales have declined by over 90% in Massachusetts and Rhode Island and by over 70% in New York California since implementation of their laws prohibiting the sale of all flavored e-cigarettes</a:t>
            </a:r>
          </a:p>
          <a:p>
            <a:r>
              <a:rPr lang="en-US" dirty="0"/>
              <a:t>Despite claims that e-cigarette flavor restrictions could lead to increases in smoking, states that have prohibited flavored e-cigarettes also experience declines in cigarette sales</a:t>
            </a:r>
          </a:p>
          <a:p>
            <a:r>
              <a:rPr lang="en-US" dirty="0"/>
              <a:t>Preliminary data from Massachusetts shows declines in youth e-cigarette use</a:t>
            </a:r>
          </a:p>
        </p:txBody>
      </p:sp>
    </p:spTree>
    <p:extLst>
      <p:ext uri="{BB962C8B-B14F-4D97-AF65-F5344CB8AC3E}">
        <p14:creationId xmlns:p14="http://schemas.microsoft.com/office/powerpoint/2010/main" val="274551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363F4-25AF-4111-BA7A-08F6976F2EFD}"/>
              </a:ext>
            </a:extLst>
          </p:cNvPr>
          <p:cNvSpPr>
            <a:spLocks noGrp="1"/>
          </p:cNvSpPr>
          <p:nvPr>
            <p:ph type="title"/>
          </p:nvPr>
        </p:nvSpPr>
        <p:spPr/>
        <p:txBody>
          <a:bodyPr>
            <a:normAutofit fontScale="90000"/>
          </a:bodyPr>
          <a:lstStyle/>
          <a:p>
            <a:r>
              <a:rPr lang="en-US" dirty="0"/>
              <a:t>Youth Prefer Flavored E-Cigarettes</a:t>
            </a:r>
          </a:p>
        </p:txBody>
      </p:sp>
      <p:sp>
        <p:nvSpPr>
          <p:cNvPr id="25" name="TextBox 24">
            <a:extLst>
              <a:ext uri="{FF2B5EF4-FFF2-40B4-BE49-F238E27FC236}">
                <a16:creationId xmlns:a16="http://schemas.microsoft.com/office/drawing/2014/main" id="{ADF1F1B9-1C17-4DCB-A325-F7DFC0632F91}"/>
              </a:ext>
            </a:extLst>
          </p:cNvPr>
          <p:cNvSpPr txBox="1"/>
          <p:nvPr/>
        </p:nvSpPr>
        <p:spPr>
          <a:xfrm>
            <a:off x="0" y="1370351"/>
            <a:ext cx="6011646" cy="2939266"/>
          </a:xfrm>
          <a:prstGeom prst="rect">
            <a:avLst/>
          </a:prstGeom>
          <a:noFill/>
        </p:spPr>
        <p:txBody>
          <a:bodyPr wrap="square">
            <a:spAutoFit/>
          </a:bodyPr>
          <a:lstStyle/>
          <a:p>
            <a:pPr marL="681038" marR="0" lvl="1" indent="-506413">
              <a:spcBef>
                <a:spcPts val="0"/>
              </a:spcBef>
              <a:spcAft>
                <a:spcPts val="600"/>
              </a:spcAft>
              <a:buFont typeface="Arial" panose="020B0604020202020204" pitchFamily="34" charset="0"/>
              <a:buChar char="•"/>
            </a:pPr>
            <a:r>
              <a:rPr lang="en-US" sz="3000" b="1" dirty="0">
                <a:ea typeface="Calibri" panose="020F0502020204030204" pitchFamily="34" charset="0"/>
              </a:rPr>
              <a:t>87.6%</a:t>
            </a:r>
            <a:r>
              <a:rPr lang="en-US" sz="3000" b="1" dirty="0">
                <a:effectLst/>
                <a:ea typeface="Calibri" panose="020F0502020204030204" pitchFamily="34" charset="0"/>
              </a:rPr>
              <a:t> </a:t>
            </a:r>
            <a:r>
              <a:rPr lang="en-US" sz="3000" dirty="0">
                <a:effectLst/>
                <a:ea typeface="Calibri" panose="020F0502020204030204" pitchFamily="34" charset="0"/>
              </a:rPr>
              <a:t>of youth e-cigarette users use flavored products</a:t>
            </a:r>
            <a:endParaRPr lang="en-US" sz="3000" dirty="0">
              <a:ea typeface="Calibri" panose="020F0502020204030204" pitchFamily="34" charset="0"/>
            </a:endParaRPr>
          </a:p>
          <a:p>
            <a:pPr marL="681038" marR="0" lvl="1" indent="-506413">
              <a:spcBef>
                <a:spcPts val="0"/>
              </a:spcBef>
              <a:spcAft>
                <a:spcPts val="600"/>
              </a:spcAft>
              <a:buFont typeface="Arial" panose="020B0604020202020204" pitchFamily="34" charset="0"/>
              <a:buChar char="•"/>
            </a:pPr>
            <a:r>
              <a:rPr lang="en-US" sz="3000" b="1" dirty="0">
                <a:effectLst/>
                <a:ea typeface="Calibri" panose="020F0502020204030204" pitchFamily="34" charset="0"/>
              </a:rPr>
              <a:t>7 out of </a:t>
            </a:r>
            <a:r>
              <a:rPr lang="en-US" sz="3000" b="1" dirty="0">
                <a:ea typeface="Calibri" panose="020F0502020204030204" pitchFamily="34" charset="0"/>
              </a:rPr>
              <a:t>10 </a:t>
            </a:r>
            <a:r>
              <a:rPr lang="en-US" sz="3000" dirty="0">
                <a:effectLst/>
                <a:ea typeface="Calibri" panose="020F0502020204030204" pitchFamily="34" charset="0"/>
              </a:rPr>
              <a:t>of current youth e-cigarette users say they use e-cigarettes “because they come in flavors I like” </a:t>
            </a:r>
            <a:endParaRPr lang="en-US" sz="3000" dirty="0"/>
          </a:p>
        </p:txBody>
      </p:sp>
      <p:sp>
        <p:nvSpPr>
          <p:cNvPr id="5" name="TextBox 4">
            <a:extLst>
              <a:ext uri="{FF2B5EF4-FFF2-40B4-BE49-F238E27FC236}">
                <a16:creationId xmlns:a16="http://schemas.microsoft.com/office/drawing/2014/main" id="{934A73F0-C59F-4A6E-A01A-7DA78B29D089}"/>
              </a:ext>
            </a:extLst>
          </p:cNvPr>
          <p:cNvSpPr txBox="1"/>
          <p:nvPr/>
        </p:nvSpPr>
        <p:spPr>
          <a:xfrm>
            <a:off x="5139657" y="5787798"/>
            <a:ext cx="3734227" cy="369332"/>
          </a:xfrm>
          <a:prstGeom prst="rect">
            <a:avLst/>
          </a:prstGeom>
          <a:noFill/>
        </p:spPr>
        <p:txBody>
          <a:bodyPr wrap="none" rtlCol="0">
            <a:spAutoFit/>
          </a:bodyPr>
          <a:lstStyle/>
          <a:p>
            <a:r>
              <a:rPr lang="en-US" dirty="0"/>
              <a:t>Source: 2024 NYTS &amp; 2016-2017 PATH</a:t>
            </a:r>
          </a:p>
        </p:txBody>
      </p:sp>
      <p:pic>
        <p:nvPicPr>
          <p:cNvPr id="26" name="Picture 2" descr="Cloud Nurdz Synthetic Iced Peach Blue Raspberry 100ml Bottle &amp; Box View | eJuiceDirect">
            <a:extLst>
              <a:ext uri="{FF2B5EF4-FFF2-40B4-BE49-F238E27FC236}">
                <a16:creationId xmlns:a16="http://schemas.microsoft.com/office/drawing/2014/main" id="{DA0643E9-9C0F-4876-9687-7C3A01459B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83" r="14135"/>
          <a:stretch/>
        </p:blipFill>
        <p:spPr bwMode="auto">
          <a:xfrm>
            <a:off x="7330310" y="2745104"/>
            <a:ext cx="1838950" cy="271303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Air Factory Air Stix - Disposable Device &amp; Box View - Aloha Strawberry | eJuice Direct">
            <a:extLst>
              <a:ext uri="{FF2B5EF4-FFF2-40B4-BE49-F238E27FC236}">
                <a16:creationId xmlns:a16="http://schemas.microsoft.com/office/drawing/2014/main" id="{C13F1075-732B-4B2A-B576-83254133AA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52" t="6268" r="31722" b="6268"/>
          <a:stretch/>
        </p:blipFill>
        <p:spPr bwMode="auto">
          <a:xfrm>
            <a:off x="6081789" y="1524239"/>
            <a:ext cx="1153118" cy="263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569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511" y="478019"/>
            <a:ext cx="7710311" cy="901793"/>
          </a:xfrm>
        </p:spPr>
        <p:txBody>
          <a:bodyPr>
            <a:normAutofit fontScale="90000"/>
          </a:bodyPr>
          <a:lstStyle/>
          <a:p>
            <a:pPr algn="l"/>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Youth E-Cigarette Use Remains a Serious Public Health Concern</a:t>
            </a:r>
            <a:endParaRPr lang="en-US" sz="4000" dirty="0"/>
          </a:p>
        </p:txBody>
      </p:sp>
      <p:sp>
        <p:nvSpPr>
          <p:cNvPr id="9" name="TextBox 8"/>
          <p:cNvSpPr txBox="1"/>
          <p:nvPr/>
        </p:nvSpPr>
        <p:spPr>
          <a:xfrm>
            <a:off x="251871" y="6160194"/>
            <a:ext cx="39601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Source:  CDC, National Youth Tobacco Survey (NYTS)</a:t>
            </a:r>
          </a:p>
        </p:txBody>
      </p:sp>
      <p:graphicFrame>
        <p:nvGraphicFramePr>
          <p:cNvPr id="10" name="Content Placeholder 4"/>
          <p:cNvGraphicFramePr>
            <a:graphicFrameLocks noGrp="1"/>
          </p:cNvGraphicFramePr>
          <p:nvPr>
            <p:ph idx="1"/>
            <p:extLst>
              <p:ext uri="{D42A27DB-BD31-4B8C-83A1-F6EECF244321}">
                <p14:modId xmlns:p14="http://schemas.microsoft.com/office/powerpoint/2010/main" val="4197790838"/>
              </p:ext>
            </p:extLst>
          </p:nvPr>
        </p:nvGraphicFramePr>
        <p:xfrm>
          <a:off x="62089" y="1234965"/>
          <a:ext cx="9019822" cy="477134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0364A74-7815-4620-8619-732B512AF669}"/>
              </a:ext>
            </a:extLst>
          </p:cNvPr>
          <p:cNvSpPr txBox="1"/>
          <p:nvPr/>
        </p:nvSpPr>
        <p:spPr>
          <a:xfrm>
            <a:off x="6598686" y="3585410"/>
            <a:ext cx="3898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9762071B-B178-4E5B-A8B0-BC71712D3821}"/>
              </a:ext>
            </a:extLst>
          </p:cNvPr>
          <p:cNvSpPr txBox="1"/>
          <p:nvPr/>
        </p:nvSpPr>
        <p:spPr>
          <a:xfrm>
            <a:off x="251871" y="6006305"/>
            <a:ext cx="889564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*2021 data is not comparable to other years due to a methodology change.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985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277" y="426934"/>
            <a:ext cx="7755592" cy="901793"/>
          </a:xfrm>
        </p:spPr>
        <p:txBody>
          <a:bodyPr>
            <a:noAutofit/>
          </a:bodyPr>
          <a:lstStyle/>
          <a:p>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Youth Addiction Crisis: Frequent E-Cigarette Use Among Youth Has More Than Doubled</a:t>
            </a:r>
            <a:endParaRPr lang="en-US" sz="32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98584208"/>
              </p:ext>
            </p:extLst>
          </p:nvPr>
        </p:nvGraphicFramePr>
        <p:xfrm>
          <a:off x="569913" y="1461293"/>
          <a:ext cx="8188325" cy="454501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24868" y="6100200"/>
            <a:ext cx="62225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Source:  CDC, National Youth Tobacco Survey (NYTS), frequent use=20+days/month</a:t>
            </a:r>
          </a:p>
        </p:txBody>
      </p:sp>
      <p:sp>
        <p:nvSpPr>
          <p:cNvPr id="6" name="TextBox 5">
            <a:extLst>
              <a:ext uri="{FF2B5EF4-FFF2-40B4-BE49-F238E27FC236}">
                <a16:creationId xmlns:a16="http://schemas.microsoft.com/office/drawing/2014/main" id="{802F066A-A228-414F-88B2-BF2304E2B9A4}"/>
              </a:ext>
            </a:extLst>
          </p:cNvPr>
          <p:cNvSpPr txBox="1"/>
          <p:nvPr/>
        </p:nvSpPr>
        <p:spPr>
          <a:xfrm>
            <a:off x="5418124" y="2127890"/>
            <a:ext cx="3898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2C58E6F8-309C-4C22-85E6-805137AA89D1}"/>
              </a:ext>
            </a:extLst>
          </p:cNvPr>
          <p:cNvSpPr txBox="1"/>
          <p:nvPr/>
        </p:nvSpPr>
        <p:spPr>
          <a:xfrm>
            <a:off x="106225" y="5899365"/>
            <a:ext cx="889564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*2021 NYTS data is not comparable to other years due to methodological differences. </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310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E57A4-6E0E-EC2F-0ADC-C909D2F50139}"/>
              </a:ext>
            </a:extLst>
          </p:cNvPr>
          <p:cNvSpPr>
            <a:spLocks noGrp="1"/>
          </p:cNvSpPr>
          <p:nvPr>
            <p:ph type="title"/>
          </p:nvPr>
        </p:nvSpPr>
        <p:spPr>
          <a:xfrm>
            <a:off x="1498895" y="387542"/>
            <a:ext cx="7236701" cy="901793"/>
          </a:xfrm>
        </p:spPr>
        <p:txBody>
          <a:bodyPr>
            <a:noAutofit/>
          </a:bodyPr>
          <a:lstStyle/>
          <a:p>
            <a:r>
              <a:rPr lang="en-US" sz="3600"/>
              <a:t>Nicotine Levels in E-Cigarettes Have Increased Dramatically</a:t>
            </a:r>
            <a:endParaRPr lang="en-US"/>
          </a:p>
        </p:txBody>
      </p:sp>
      <p:pic>
        <p:nvPicPr>
          <p:cNvPr id="4" name="New picture">
            <a:extLst>
              <a:ext uri="{FF2B5EF4-FFF2-40B4-BE49-F238E27FC236}">
                <a16:creationId xmlns:a16="http://schemas.microsoft.com/office/drawing/2014/main" id="{1E545BAB-29B8-6E32-4695-3B398804530A}"/>
              </a:ext>
            </a:extLst>
          </p:cNvPr>
          <p:cNvPicPr>
            <a:picLocks noGrp="1"/>
          </p:cNvPicPr>
          <p:nvPr>
            <p:ph idx="1"/>
          </p:nvPr>
        </p:nvPicPr>
        <p:blipFill>
          <a:blip r:embed="rId3"/>
          <a:stretch>
            <a:fillRect/>
          </a:stretch>
        </p:blipFill>
        <p:spPr>
          <a:xfrm>
            <a:off x="228601" y="1684422"/>
            <a:ext cx="8771020" cy="3906830"/>
          </a:xfrm>
          <a:prstGeom prst="rect">
            <a:avLst/>
          </a:prstGeom>
        </p:spPr>
      </p:pic>
      <p:sp>
        <p:nvSpPr>
          <p:cNvPr id="6" name="TextBox 5">
            <a:extLst>
              <a:ext uri="{FF2B5EF4-FFF2-40B4-BE49-F238E27FC236}">
                <a16:creationId xmlns:a16="http://schemas.microsoft.com/office/drawing/2014/main" id="{3173E4CC-84F8-AFB8-3AE1-10CF0CD62992}"/>
              </a:ext>
            </a:extLst>
          </p:cNvPr>
          <p:cNvSpPr txBox="1"/>
          <p:nvPr/>
        </p:nvSpPr>
        <p:spPr>
          <a:xfrm>
            <a:off x="128337" y="5832050"/>
            <a:ext cx="9015663" cy="523220"/>
          </a:xfrm>
          <a:prstGeom prst="rect">
            <a:avLst/>
          </a:prstGeom>
          <a:noFill/>
        </p:spPr>
        <p:txBody>
          <a:bodyPr wrap="square">
            <a:spAutoFit/>
          </a:bodyPr>
          <a:lstStyle/>
          <a:p>
            <a:r>
              <a:rPr lang="en-US" sz="1400" b="0" i="0">
                <a:solidFill>
                  <a:srgbClr val="222222"/>
                </a:solidFill>
                <a:effectLst/>
              </a:rPr>
              <a:t>Source: Ali, FRM, et al. "Trends in US E-cigarette Sales and Prices by Nicotine Strength, Overall and by Product and Flavor Type, 2017–2022." </a:t>
            </a:r>
            <a:r>
              <a:rPr lang="en-US" sz="1400" b="0" i="1">
                <a:solidFill>
                  <a:srgbClr val="222222"/>
                </a:solidFill>
                <a:effectLst/>
              </a:rPr>
              <a:t>Nicotine &amp; Tobacco Research</a:t>
            </a:r>
            <a:r>
              <a:rPr lang="en-US" sz="1400" b="0" i="0">
                <a:solidFill>
                  <a:srgbClr val="222222"/>
                </a:solidFill>
                <a:effectLst/>
              </a:rPr>
              <a:t> (2022).</a:t>
            </a:r>
            <a:endParaRPr lang="en-US" sz="1400"/>
          </a:p>
        </p:txBody>
      </p:sp>
    </p:spTree>
    <p:extLst>
      <p:ext uri="{BB962C8B-B14F-4D97-AF65-F5344CB8AC3E}">
        <p14:creationId xmlns:p14="http://schemas.microsoft.com/office/powerpoint/2010/main" val="2657203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2183E-2E8F-7796-2975-D7829C0663DB}"/>
              </a:ext>
            </a:extLst>
          </p:cNvPr>
          <p:cNvSpPr>
            <a:spLocks noGrp="1"/>
          </p:cNvSpPr>
          <p:nvPr>
            <p:ph type="title"/>
          </p:nvPr>
        </p:nvSpPr>
        <p:spPr/>
        <p:txBody>
          <a:bodyPr>
            <a:normAutofit/>
          </a:bodyPr>
          <a:lstStyle/>
          <a:p>
            <a:r>
              <a:rPr lang="en-US" sz="3600"/>
              <a:t>E-Cigarettes Are Not Harmless</a:t>
            </a:r>
          </a:p>
        </p:txBody>
      </p:sp>
      <p:sp>
        <p:nvSpPr>
          <p:cNvPr id="3" name="Content Placeholder 2">
            <a:extLst>
              <a:ext uri="{FF2B5EF4-FFF2-40B4-BE49-F238E27FC236}">
                <a16:creationId xmlns:a16="http://schemas.microsoft.com/office/drawing/2014/main" id="{C3EFF52D-E370-3D48-7C93-89EF8C2CFCF7}"/>
              </a:ext>
            </a:extLst>
          </p:cNvPr>
          <p:cNvSpPr>
            <a:spLocks noGrp="1"/>
          </p:cNvSpPr>
          <p:nvPr>
            <p:ph idx="1"/>
          </p:nvPr>
        </p:nvSpPr>
        <p:spPr>
          <a:xfrm>
            <a:off x="569743" y="1632042"/>
            <a:ext cx="7074199" cy="4594078"/>
          </a:xfrm>
        </p:spPr>
        <p:txBody>
          <a:bodyPr wrap="square">
            <a:spAutoFit/>
          </a:bodyPr>
          <a:lstStyle/>
          <a:p>
            <a:pPr marL="230188" indent="-230188"/>
            <a:r>
              <a:rPr lang="en-US" sz="2400" kern="0">
                <a:cs typeface="Arial" panose="020B0604020202020204" pitchFamily="34" charset="0"/>
              </a:rPr>
              <a:t>E-cigarettes are not risk-free, but can be less harmful than combustible tobacco cigarettes if smokers switch completely.</a:t>
            </a:r>
          </a:p>
          <a:p>
            <a:pPr marL="230188" indent="-230188"/>
            <a:r>
              <a:rPr lang="en-US" sz="2400" kern="0">
                <a:cs typeface="Arial" panose="020B0604020202020204" pitchFamily="34" charset="0"/>
              </a:rPr>
              <a:t>Long-term effects are not yet clear.</a:t>
            </a:r>
          </a:p>
          <a:p>
            <a:pPr marL="230188" indent="-230188"/>
            <a:r>
              <a:rPr lang="en-US" sz="2400">
                <a:solidFill>
                  <a:srgbClr val="000000"/>
                </a:solidFill>
                <a:effectLst/>
                <a:ea typeface="Times New Roman" panose="02020603050405020304" pitchFamily="18" charset="0"/>
              </a:rPr>
              <a:t>Nicotine is a highly addictive drug that can have lasting damaging effects on adolescent brain development and impacts attention, memory and learning</a:t>
            </a:r>
            <a:endParaRPr lang="en-US" sz="2400" kern="0">
              <a:cs typeface="Arial" panose="020B0604020202020204" pitchFamily="34" charset="0"/>
            </a:endParaRPr>
          </a:p>
          <a:p>
            <a:r>
              <a:rPr lang="en-US" sz="2400"/>
              <a:t>Some evidence of harm to cardiovascular health.</a:t>
            </a:r>
          </a:p>
          <a:p>
            <a:r>
              <a:rPr lang="en-US" sz="2400">
                <a:solidFill>
                  <a:srgbClr val="000000"/>
                </a:solidFill>
                <a:effectLst/>
                <a:ea typeface="Times New Roman" panose="02020603050405020304" pitchFamily="18" charset="0"/>
              </a:rPr>
              <a:t>Growing evidence that vaping can harm lung health, including compromising the ability to fight off infections.</a:t>
            </a:r>
          </a:p>
        </p:txBody>
      </p:sp>
      <p:pic>
        <p:nvPicPr>
          <p:cNvPr id="4" name="Picture 2">
            <a:extLst>
              <a:ext uri="{FF2B5EF4-FFF2-40B4-BE49-F238E27FC236}">
                <a16:creationId xmlns:a16="http://schemas.microsoft.com/office/drawing/2014/main" id="{401CD889-462F-AD0A-8146-E607C7A54A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5939" y="1140190"/>
            <a:ext cx="1200709" cy="1553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Image result for public health consequences of e-cigarettes national academies">
            <a:extLst>
              <a:ext uri="{FF2B5EF4-FFF2-40B4-BE49-F238E27FC236}">
                <a16:creationId xmlns:a16="http://schemas.microsoft.com/office/drawing/2014/main" id="{89A78C9C-1FEC-9C86-2CD1-06AAB0966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939" y="2793435"/>
            <a:ext cx="1200709" cy="17770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D6E0139-91F6-0616-18D0-931C3ABD8F2A}"/>
              </a:ext>
            </a:extLst>
          </p:cNvPr>
          <p:cNvPicPr>
            <a:picLocks noChangeAspect="1"/>
          </p:cNvPicPr>
          <p:nvPr/>
        </p:nvPicPr>
        <p:blipFill>
          <a:blip r:embed="rId5"/>
          <a:stretch>
            <a:fillRect/>
          </a:stretch>
        </p:blipFill>
        <p:spPr>
          <a:xfrm>
            <a:off x="7643942" y="4596869"/>
            <a:ext cx="1331615" cy="1750655"/>
          </a:xfrm>
          <a:prstGeom prst="rect">
            <a:avLst/>
          </a:prstGeom>
        </p:spPr>
      </p:pic>
    </p:spTree>
    <p:extLst>
      <p:ext uri="{BB962C8B-B14F-4D97-AF65-F5344CB8AC3E}">
        <p14:creationId xmlns:p14="http://schemas.microsoft.com/office/powerpoint/2010/main" val="4258213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What is in E-Cigarette Aerosol?</a:t>
            </a:r>
          </a:p>
        </p:txBody>
      </p:sp>
      <p:pic>
        <p:nvPicPr>
          <p:cNvPr id="1026" name="Picture 2" descr="E-cigarette aerosol can contain harmful ingredients such as volatile organic compounds; nicotine; ultrafine particles; cancer-causing chemicals; heavy metals such as nickel, tin and lead and flavoring such as diacetyl, a chemical link to serious lung disease.">
            <a:extLst>
              <a:ext uri="{FF2B5EF4-FFF2-40B4-BE49-F238E27FC236}">
                <a16:creationId xmlns:a16="http://schemas.microsoft.com/office/drawing/2014/main" id="{DFFEFD30-E214-0EF5-E4EA-F970731F5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99" y="1564105"/>
            <a:ext cx="8972002" cy="37297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ED0702A-D2A9-548B-2934-9B2EF06775D2}"/>
              </a:ext>
            </a:extLst>
          </p:cNvPr>
          <p:cNvSpPr txBox="1"/>
          <p:nvPr/>
        </p:nvSpPr>
        <p:spPr>
          <a:xfrm>
            <a:off x="65487" y="6444740"/>
            <a:ext cx="6527818" cy="400110"/>
          </a:xfrm>
          <a:prstGeom prst="rect">
            <a:avLst/>
          </a:prstGeom>
          <a:noFill/>
        </p:spPr>
        <p:txBody>
          <a:bodyPr wrap="square">
            <a:spAutoFit/>
          </a:bodyPr>
          <a:lstStyle/>
          <a:p>
            <a:r>
              <a:rPr lang="en-US" sz="1000">
                <a:solidFill>
                  <a:schemeClr val="bg1"/>
                </a:solidFill>
              </a:rPr>
              <a:t>https://www.cdc.gov/tobacco/basic_information/e-cigarettes/Quick-Facts-on-the-Risks-of-E-cigarettes-for-Kids-Teens-and-Young-Adults.html</a:t>
            </a:r>
          </a:p>
        </p:txBody>
      </p:sp>
    </p:spTree>
    <p:extLst>
      <p:ext uri="{BB962C8B-B14F-4D97-AF65-F5344CB8AC3E}">
        <p14:creationId xmlns:p14="http://schemas.microsoft.com/office/powerpoint/2010/main" val="1089905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a:t>Kids are exposed to e-cigarette marketing</a:t>
            </a:r>
          </a:p>
        </p:txBody>
      </p:sp>
      <p:sp>
        <p:nvSpPr>
          <p:cNvPr id="8" name="Content Placeholder 2"/>
          <p:cNvSpPr>
            <a:spLocks noGrp="1"/>
          </p:cNvSpPr>
          <p:nvPr>
            <p:ph idx="1"/>
          </p:nvPr>
        </p:nvSpPr>
        <p:spPr/>
        <p:txBody>
          <a:bodyPr>
            <a:normAutofit/>
          </a:bodyPr>
          <a:lstStyle/>
          <a:p>
            <a:r>
              <a:rPr lang="en-US"/>
              <a:t>17.8 million kids saw e-cigarette advertising</a:t>
            </a:r>
            <a:endParaRPr lang="en-US" sz="1800"/>
          </a:p>
          <a:p>
            <a:r>
              <a:rPr lang="en-US"/>
              <a:t>70.3% of middle school and high school students were exposed to e-cigarette marketing</a:t>
            </a:r>
            <a:endParaRPr lang="en-US" sz="1800"/>
          </a:p>
          <a:p>
            <a:r>
              <a:rPr lang="en-US"/>
              <a:t>58.7% of middle school and high school students saw e-cigarette ads or promotions in retail stores.</a:t>
            </a:r>
          </a:p>
          <a:p>
            <a:r>
              <a:rPr lang="en-US"/>
              <a:t>Among youth reporting social media use, 73.5% saw e-cigarette posts or content.  </a:t>
            </a:r>
          </a:p>
        </p:txBody>
      </p:sp>
      <p:sp>
        <p:nvSpPr>
          <p:cNvPr id="5" name="TextBox 4">
            <a:extLst>
              <a:ext uri="{FF2B5EF4-FFF2-40B4-BE49-F238E27FC236}">
                <a16:creationId xmlns:a16="http://schemas.microsoft.com/office/drawing/2014/main" id="{B31ADA72-0375-4A39-E87E-C58C564F11F8}"/>
              </a:ext>
            </a:extLst>
          </p:cNvPr>
          <p:cNvSpPr txBox="1"/>
          <p:nvPr/>
        </p:nvSpPr>
        <p:spPr>
          <a:xfrm>
            <a:off x="161396" y="6157560"/>
            <a:ext cx="432567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Source:  CDC, 2021 National Youth Tobacco Survey (NYTS)</a:t>
            </a:r>
          </a:p>
        </p:txBody>
      </p:sp>
    </p:spTree>
    <p:extLst>
      <p:ext uri="{BB962C8B-B14F-4D97-AF65-F5344CB8AC3E}">
        <p14:creationId xmlns:p14="http://schemas.microsoft.com/office/powerpoint/2010/main" val="2027368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46D54-A0BD-64B4-E104-BEF431B38E7F}"/>
              </a:ext>
            </a:extLst>
          </p:cNvPr>
          <p:cNvSpPr>
            <a:spLocks noGrp="1"/>
          </p:cNvSpPr>
          <p:nvPr>
            <p:ph type="title"/>
          </p:nvPr>
        </p:nvSpPr>
        <p:spPr/>
        <p:txBody>
          <a:bodyPr>
            <a:normAutofit/>
          </a:bodyPr>
          <a:lstStyle/>
          <a:p>
            <a:r>
              <a:rPr lang="en-US" sz="3600"/>
              <a:t>Examples of E-Cigarette Marketing</a:t>
            </a:r>
          </a:p>
        </p:txBody>
      </p:sp>
      <p:pic>
        <p:nvPicPr>
          <p:cNvPr id="3" name="Picture 2">
            <a:extLst>
              <a:ext uri="{FF2B5EF4-FFF2-40B4-BE49-F238E27FC236}">
                <a16:creationId xmlns:a16="http://schemas.microsoft.com/office/drawing/2014/main" id="{DE94D92F-9425-EEAE-8174-02466DA1FF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6674" y="1113589"/>
            <a:ext cx="2688179" cy="1714622"/>
          </a:xfrm>
          <a:prstGeom prst="rect">
            <a:avLst/>
          </a:prstGeom>
          <a:ln>
            <a:solidFill>
              <a:schemeClr val="tx1"/>
            </a:solidFill>
          </a:ln>
        </p:spPr>
      </p:pic>
      <p:pic>
        <p:nvPicPr>
          <p:cNvPr id="5" name="Picture 4" descr="Copyright: McLaren">
            <a:extLst>
              <a:ext uri="{FF2B5EF4-FFF2-40B4-BE49-F238E27FC236}">
                <a16:creationId xmlns:a16="http://schemas.microsoft.com/office/drawing/2014/main" id="{30DA5AE2-10C9-EC55-10C3-15FB46807E6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22" t="26866" r="5741" b="25373"/>
          <a:stretch/>
        </p:blipFill>
        <p:spPr bwMode="auto">
          <a:xfrm>
            <a:off x="3900626" y="4849009"/>
            <a:ext cx="4498961" cy="13409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6708C244-C639-08B0-8960-87454794C1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4840" y="1113589"/>
            <a:ext cx="3097116" cy="14906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a:extLst>
              <a:ext uri="{FF2B5EF4-FFF2-40B4-BE49-F238E27FC236}">
                <a16:creationId xmlns:a16="http://schemas.microsoft.com/office/drawing/2014/main" id="{B30396DC-ADE5-8B05-1FA5-6D40ED0F5F1B}"/>
              </a:ext>
            </a:extLst>
          </p:cNvPr>
          <p:cNvPicPr>
            <a:picLocks noChangeAspect="1"/>
          </p:cNvPicPr>
          <p:nvPr/>
        </p:nvPicPr>
        <p:blipFill>
          <a:blip r:embed="rId5"/>
          <a:stretch>
            <a:fillRect/>
          </a:stretch>
        </p:blipFill>
        <p:spPr>
          <a:xfrm>
            <a:off x="5999723" y="2832660"/>
            <a:ext cx="3097116" cy="1734558"/>
          </a:xfrm>
          <a:prstGeom prst="rect">
            <a:avLst/>
          </a:prstGeom>
          <a:ln>
            <a:solidFill>
              <a:schemeClr val="tx1"/>
            </a:solidFill>
          </a:ln>
        </p:spPr>
      </p:pic>
      <p:pic>
        <p:nvPicPr>
          <p:cNvPr id="11" name="Picture 10">
            <a:extLst>
              <a:ext uri="{FF2B5EF4-FFF2-40B4-BE49-F238E27FC236}">
                <a16:creationId xmlns:a16="http://schemas.microsoft.com/office/drawing/2014/main" id="{83ED5F4D-1A95-BE7A-DE26-0DB14E5631C4}"/>
              </a:ext>
            </a:extLst>
          </p:cNvPr>
          <p:cNvPicPr>
            <a:picLocks noChangeAspect="1"/>
          </p:cNvPicPr>
          <p:nvPr/>
        </p:nvPicPr>
        <p:blipFill>
          <a:blip r:embed="rId6"/>
          <a:stretch>
            <a:fillRect/>
          </a:stretch>
        </p:blipFill>
        <p:spPr>
          <a:xfrm>
            <a:off x="164273" y="4169372"/>
            <a:ext cx="2875714" cy="2110746"/>
          </a:xfrm>
          <a:prstGeom prst="rect">
            <a:avLst/>
          </a:prstGeom>
          <a:ln>
            <a:solidFill>
              <a:schemeClr val="tx1"/>
            </a:solidFill>
          </a:ln>
        </p:spPr>
      </p:pic>
      <p:pic>
        <p:nvPicPr>
          <p:cNvPr id="13" name="Picture 12">
            <a:extLst>
              <a:ext uri="{FF2B5EF4-FFF2-40B4-BE49-F238E27FC236}">
                <a16:creationId xmlns:a16="http://schemas.microsoft.com/office/drawing/2014/main" id="{52D505CE-74B1-79E2-714B-EB013B4F9E86}"/>
              </a:ext>
            </a:extLst>
          </p:cNvPr>
          <p:cNvPicPr>
            <a:picLocks noChangeAspect="1"/>
          </p:cNvPicPr>
          <p:nvPr/>
        </p:nvPicPr>
        <p:blipFill>
          <a:blip r:embed="rId7"/>
          <a:stretch>
            <a:fillRect/>
          </a:stretch>
        </p:blipFill>
        <p:spPr>
          <a:xfrm>
            <a:off x="3112007" y="2948032"/>
            <a:ext cx="2815696" cy="1571321"/>
          </a:xfrm>
          <a:prstGeom prst="rect">
            <a:avLst/>
          </a:prstGeom>
          <a:ln>
            <a:solidFill>
              <a:schemeClr val="tx1"/>
            </a:solidFill>
          </a:ln>
        </p:spPr>
      </p:pic>
      <p:sp>
        <p:nvSpPr>
          <p:cNvPr id="14" name="TextBox 13">
            <a:extLst>
              <a:ext uri="{FF2B5EF4-FFF2-40B4-BE49-F238E27FC236}">
                <a16:creationId xmlns:a16="http://schemas.microsoft.com/office/drawing/2014/main" id="{8B721B97-2329-BC78-4E46-AF59B9375AB2}"/>
              </a:ext>
            </a:extLst>
          </p:cNvPr>
          <p:cNvSpPr txBox="1"/>
          <p:nvPr/>
        </p:nvSpPr>
        <p:spPr>
          <a:xfrm>
            <a:off x="4826556" y="1853038"/>
            <a:ext cx="864211" cy="461665"/>
          </a:xfrm>
          <a:prstGeom prst="rect">
            <a:avLst/>
          </a:prstGeom>
          <a:solidFill>
            <a:srgbClr val="92D050"/>
          </a:solidFill>
        </p:spPr>
        <p:txBody>
          <a:bodyPr wrap="none" rtlCol="0">
            <a:spAutoFit/>
          </a:bodyPr>
          <a:lstStyle/>
          <a:p>
            <a:r>
              <a:rPr lang="en-US" sz="1200" b="1">
                <a:solidFill>
                  <a:schemeClr val="bg1"/>
                </a:solidFill>
              </a:rPr>
              <a:t>Sponsored</a:t>
            </a:r>
          </a:p>
          <a:p>
            <a:r>
              <a:rPr lang="en-US" sz="1200" b="1">
                <a:solidFill>
                  <a:schemeClr val="bg1"/>
                </a:solidFill>
              </a:rPr>
              <a:t>Concerts</a:t>
            </a:r>
          </a:p>
        </p:txBody>
      </p:sp>
      <p:sp>
        <p:nvSpPr>
          <p:cNvPr id="15" name="TextBox 14">
            <a:extLst>
              <a:ext uri="{FF2B5EF4-FFF2-40B4-BE49-F238E27FC236}">
                <a16:creationId xmlns:a16="http://schemas.microsoft.com/office/drawing/2014/main" id="{E25FFE30-9640-4D36-0B66-7C133519E586}"/>
              </a:ext>
            </a:extLst>
          </p:cNvPr>
          <p:cNvSpPr txBox="1"/>
          <p:nvPr/>
        </p:nvSpPr>
        <p:spPr>
          <a:xfrm>
            <a:off x="1865818" y="4993912"/>
            <a:ext cx="1104397" cy="461665"/>
          </a:xfrm>
          <a:prstGeom prst="rect">
            <a:avLst/>
          </a:prstGeom>
          <a:solidFill>
            <a:srgbClr val="92D050"/>
          </a:solidFill>
        </p:spPr>
        <p:txBody>
          <a:bodyPr wrap="square" rtlCol="0">
            <a:spAutoFit/>
          </a:bodyPr>
          <a:lstStyle/>
          <a:p>
            <a:r>
              <a:rPr lang="en-US" sz="1200" b="1">
                <a:solidFill>
                  <a:schemeClr val="bg1"/>
                </a:solidFill>
              </a:rPr>
              <a:t>Celebrity Endorsements</a:t>
            </a:r>
          </a:p>
        </p:txBody>
      </p:sp>
      <p:sp>
        <p:nvSpPr>
          <p:cNvPr id="16" name="TextBox 15">
            <a:extLst>
              <a:ext uri="{FF2B5EF4-FFF2-40B4-BE49-F238E27FC236}">
                <a16:creationId xmlns:a16="http://schemas.microsoft.com/office/drawing/2014/main" id="{19030FC7-9A99-EC08-90E3-B16A837C346B}"/>
              </a:ext>
            </a:extLst>
          </p:cNvPr>
          <p:cNvSpPr txBox="1"/>
          <p:nvPr/>
        </p:nvSpPr>
        <p:spPr>
          <a:xfrm>
            <a:off x="4816929" y="3525851"/>
            <a:ext cx="891255" cy="461665"/>
          </a:xfrm>
          <a:prstGeom prst="rect">
            <a:avLst/>
          </a:prstGeom>
          <a:solidFill>
            <a:srgbClr val="92D050"/>
          </a:solidFill>
        </p:spPr>
        <p:txBody>
          <a:bodyPr wrap="square" rtlCol="0">
            <a:spAutoFit/>
          </a:bodyPr>
          <a:lstStyle/>
          <a:p>
            <a:r>
              <a:rPr lang="en-US" sz="1200" b="1">
                <a:solidFill>
                  <a:schemeClr val="bg1"/>
                </a:solidFill>
              </a:rPr>
              <a:t>Vape Shop Marketing</a:t>
            </a:r>
          </a:p>
        </p:txBody>
      </p:sp>
      <p:sp>
        <p:nvSpPr>
          <p:cNvPr id="17" name="TextBox 16">
            <a:extLst>
              <a:ext uri="{FF2B5EF4-FFF2-40B4-BE49-F238E27FC236}">
                <a16:creationId xmlns:a16="http://schemas.microsoft.com/office/drawing/2014/main" id="{3E7AFDBF-3F5C-8ADF-6F69-BE9E12ADD7A5}"/>
              </a:ext>
            </a:extLst>
          </p:cNvPr>
          <p:cNvSpPr txBox="1"/>
          <p:nvPr/>
        </p:nvSpPr>
        <p:spPr>
          <a:xfrm>
            <a:off x="7280640" y="4979763"/>
            <a:ext cx="1025436" cy="461665"/>
          </a:xfrm>
          <a:prstGeom prst="rect">
            <a:avLst/>
          </a:prstGeom>
          <a:solidFill>
            <a:srgbClr val="92D050"/>
          </a:solidFill>
        </p:spPr>
        <p:txBody>
          <a:bodyPr wrap="square" rtlCol="0">
            <a:spAutoFit/>
          </a:bodyPr>
          <a:lstStyle/>
          <a:p>
            <a:r>
              <a:rPr lang="en-US" sz="1200" b="1">
                <a:solidFill>
                  <a:schemeClr val="bg1"/>
                </a:solidFill>
              </a:rPr>
              <a:t>Sports Sponsorships</a:t>
            </a:r>
          </a:p>
        </p:txBody>
      </p:sp>
      <p:sp>
        <p:nvSpPr>
          <p:cNvPr id="18" name="TextBox 17">
            <a:extLst>
              <a:ext uri="{FF2B5EF4-FFF2-40B4-BE49-F238E27FC236}">
                <a16:creationId xmlns:a16="http://schemas.microsoft.com/office/drawing/2014/main" id="{A3753A0E-948A-3FA7-8E44-FE90B2433275}"/>
              </a:ext>
            </a:extLst>
          </p:cNvPr>
          <p:cNvSpPr txBox="1"/>
          <p:nvPr/>
        </p:nvSpPr>
        <p:spPr>
          <a:xfrm>
            <a:off x="7887798" y="3627605"/>
            <a:ext cx="999642" cy="461665"/>
          </a:xfrm>
          <a:prstGeom prst="rect">
            <a:avLst/>
          </a:prstGeom>
          <a:solidFill>
            <a:srgbClr val="92D050"/>
          </a:solidFill>
        </p:spPr>
        <p:txBody>
          <a:bodyPr wrap="square" rtlCol="0">
            <a:spAutoFit/>
          </a:bodyPr>
          <a:lstStyle/>
          <a:p>
            <a:r>
              <a:rPr lang="en-US" sz="1200" b="1">
                <a:solidFill>
                  <a:schemeClr val="bg1"/>
                </a:solidFill>
              </a:rPr>
              <a:t>Social Media Marketing</a:t>
            </a:r>
          </a:p>
        </p:txBody>
      </p:sp>
      <p:sp>
        <p:nvSpPr>
          <p:cNvPr id="19" name="TextBox 18">
            <a:extLst>
              <a:ext uri="{FF2B5EF4-FFF2-40B4-BE49-F238E27FC236}">
                <a16:creationId xmlns:a16="http://schemas.microsoft.com/office/drawing/2014/main" id="{8E21A8F2-A605-10C8-3451-3B085A2C84F1}"/>
              </a:ext>
            </a:extLst>
          </p:cNvPr>
          <p:cNvSpPr txBox="1"/>
          <p:nvPr/>
        </p:nvSpPr>
        <p:spPr>
          <a:xfrm>
            <a:off x="7992329" y="1610727"/>
            <a:ext cx="985121" cy="276999"/>
          </a:xfrm>
          <a:prstGeom prst="rect">
            <a:avLst/>
          </a:prstGeom>
          <a:solidFill>
            <a:srgbClr val="92D050"/>
          </a:solidFill>
        </p:spPr>
        <p:txBody>
          <a:bodyPr wrap="square" rtlCol="0">
            <a:spAutoFit/>
          </a:bodyPr>
          <a:lstStyle/>
          <a:p>
            <a:r>
              <a:rPr lang="en-US" sz="1200" b="1">
                <a:solidFill>
                  <a:schemeClr val="bg1"/>
                </a:solidFill>
              </a:rPr>
              <a:t>Influencers</a:t>
            </a:r>
          </a:p>
        </p:txBody>
      </p:sp>
      <p:pic>
        <p:nvPicPr>
          <p:cNvPr id="1026" name="Picture 2">
            <a:extLst>
              <a:ext uri="{FF2B5EF4-FFF2-40B4-BE49-F238E27FC236}">
                <a16:creationId xmlns:a16="http://schemas.microsoft.com/office/drawing/2014/main" id="{381D3727-A9A2-7826-710B-49F7A18C39A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768" y="1327508"/>
            <a:ext cx="2547919" cy="253092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0BD318B-4942-2965-CA83-09377024170E}"/>
              </a:ext>
            </a:extLst>
          </p:cNvPr>
          <p:cNvSpPr txBox="1"/>
          <p:nvPr/>
        </p:nvSpPr>
        <p:spPr>
          <a:xfrm>
            <a:off x="1348127" y="3290500"/>
            <a:ext cx="1325956" cy="276999"/>
          </a:xfrm>
          <a:prstGeom prst="rect">
            <a:avLst/>
          </a:prstGeom>
          <a:solidFill>
            <a:srgbClr val="92D050"/>
          </a:solidFill>
        </p:spPr>
        <p:txBody>
          <a:bodyPr wrap="square" rtlCol="0">
            <a:spAutoFit/>
          </a:bodyPr>
          <a:lstStyle/>
          <a:p>
            <a:r>
              <a:rPr lang="en-US" sz="1200" b="1">
                <a:solidFill>
                  <a:schemeClr val="bg1"/>
                </a:solidFill>
              </a:rPr>
              <a:t>Point-of-Sale Ads</a:t>
            </a:r>
          </a:p>
        </p:txBody>
      </p:sp>
    </p:spTree>
    <p:extLst>
      <p:ext uri="{BB962C8B-B14F-4D97-AF65-F5344CB8AC3E}">
        <p14:creationId xmlns:p14="http://schemas.microsoft.com/office/powerpoint/2010/main" val="1529176575"/>
      </p:ext>
    </p:extLst>
  </p:cSld>
  <p:clrMapOvr>
    <a:masterClrMapping/>
  </p:clrMapOvr>
</p:sld>
</file>

<file path=ppt/theme/theme1.xml><?xml version="1.0" encoding="utf-8"?>
<a:theme xmlns:a="http://schemas.openxmlformats.org/drawingml/2006/main" name="Tobacco-Free Kids PowerPoint Template 2018 small sc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8_02_06_CTFK_template_proposed" id="{929BD825-661A-074F-B11C-729303DCDB95}" vid="{86B0EEBF-99BE-0B49-BD86-1E1D328C44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97EAAAB743B64F87E1B3CE1AC15D7B" ma:contentTypeVersion="15" ma:contentTypeDescription="Create a new document." ma:contentTypeScope="" ma:versionID="59fd8933087472d76a4e500f294df23f">
  <xsd:schema xmlns:xsd="http://www.w3.org/2001/XMLSchema" xmlns:xs="http://www.w3.org/2001/XMLSchema" xmlns:p="http://schemas.microsoft.com/office/2006/metadata/properties" xmlns:ns2="62571e88-b080-49cd-b848-554f49dedf1d" xmlns:ns3="ccd069f8-6a94-43d0-9d13-6f6a2a59c9d0" targetNamespace="http://schemas.microsoft.com/office/2006/metadata/properties" ma:root="true" ma:fieldsID="160163bfb3cf029281bed2570177acdc" ns2:_="" ns3:_="">
    <xsd:import namespace="62571e88-b080-49cd-b848-554f49dedf1d"/>
    <xsd:import namespace="ccd069f8-6a94-43d0-9d13-6f6a2a59c9d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571e88-b080-49cd-b848-554f49dedf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6eb34dc-4221-47f4-9d7a-a052f63cee8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d069f8-6a94-43d0-9d13-6f6a2a59c9d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69a705a-431f-4ed5-a6ac-e4b72ad24173}" ma:internalName="TaxCatchAll" ma:showField="CatchAllData" ma:web="ccd069f8-6a94-43d0-9d13-6f6a2a59c9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cd069f8-6a94-43d0-9d13-6f6a2a59c9d0" xsi:nil="true"/>
    <lcf76f155ced4ddcb4097134ff3c332f xmlns="62571e88-b080-49cd-b848-554f49dedf1d">
      <Terms xmlns="http://schemas.microsoft.com/office/infopath/2007/PartnerControls"/>
    </lcf76f155ced4ddcb4097134ff3c332f>
    <SharedWithUsers xmlns="ccd069f8-6a94-43d0-9d13-6f6a2a59c9d0">
      <UserInfo>
        <DisplayName>Caroline Goncalves Jones</DisplayName>
        <AccountId>131</AccountId>
        <AccountType/>
      </UserInfo>
      <UserInfo>
        <DisplayName>Laura Bach</DisplayName>
        <AccountId>267</AccountId>
        <AccountType/>
      </UserInfo>
      <UserInfo>
        <DisplayName>Meg Riordan</DisplayName>
        <AccountId>149</AccountId>
        <AccountType/>
      </UserInfo>
    </SharedWithUsers>
  </documentManagement>
</p:properties>
</file>

<file path=customXml/itemProps1.xml><?xml version="1.0" encoding="utf-8"?>
<ds:datastoreItem xmlns:ds="http://schemas.openxmlformats.org/officeDocument/2006/customXml" ds:itemID="{66462E55-7173-4775-B4B5-2573677876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571e88-b080-49cd-b848-554f49dedf1d"/>
    <ds:schemaRef ds:uri="ccd069f8-6a94-43d0-9d13-6f6a2a59c9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B5CA36-780F-4EDD-9039-4E5D9977C879}">
  <ds:schemaRefs>
    <ds:schemaRef ds:uri="http://schemas.microsoft.com/sharepoint/v3/contenttype/forms"/>
  </ds:schemaRefs>
</ds:datastoreItem>
</file>

<file path=customXml/itemProps3.xml><?xml version="1.0" encoding="utf-8"?>
<ds:datastoreItem xmlns:ds="http://schemas.openxmlformats.org/officeDocument/2006/customXml" ds:itemID="{8E2BDC6C-B4A0-4EBB-A1F6-F09231ACC2BD}">
  <ds:schemaRefs>
    <ds:schemaRef ds:uri="http://schemas.microsoft.com/office/2006/metadata/properties"/>
    <ds:schemaRef ds:uri="http://schemas.openxmlformats.org/package/2006/metadata/core-properties"/>
    <ds:schemaRef ds:uri="http://purl.org/dc/terms/"/>
    <ds:schemaRef ds:uri="http://purl.org/dc/dcmitype/"/>
    <ds:schemaRef ds:uri="62571e88-b080-49cd-b848-554f49dedf1d"/>
    <ds:schemaRef ds:uri="http://schemas.microsoft.com/office/2006/documentManagement/types"/>
    <ds:schemaRef ds:uri="http://www.w3.org/XML/1998/namespace"/>
    <ds:schemaRef ds:uri="http://schemas.microsoft.com/office/infopath/2007/PartnerControls"/>
    <ds:schemaRef ds:uri="ccd069f8-6a94-43d0-9d13-6f6a2a59c9d0"/>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Tobacco-Free Kids PowerPoint Template 2018 small screen</Template>
  <TotalTime>1841</TotalTime>
  <Words>2081</Words>
  <Application>Microsoft Office PowerPoint</Application>
  <PresentationFormat>On-screen Show (4:3)</PresentationFormat>
  <Paragraphs>123</Paragraphs>
  <Slides>16</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 Narrow</vt:lpstr>
      <vt:lpstr>Calibri</vt:lpstr>
      <vt:lpstr>Calibri Light</vt:lpstr>
      <vt:lpstr>Symbol</vt:lpstr>
      <vt:lpstr>Times New Roman</vt:lpstr>
      <vt:lpstr>Tobacco-Free Kids PowerPoint Template 2018 small screen</vt:lpstr>
      <vt:lpstr>PowerPoint Presentation</vt:lpstr>
      <vt:lpstr>Youth Prefer Flavored E-Cigarettes</vt:lpstr>
      <vt:lpstr>Youth E-Cigarette Use Remains a Serious Public Health Concern</vt:lpstr>
      <vt:lpstr>Youth Addiction Crisis: Frequent E-Cigarette Use Among Youth Has More Than Doubled</vt:lpstr>
      <vt:lpstr>Nicotine Levels in E-Cigarettes Have Increased Dramatically</vt:lpstr>
      <vt:lpstr>E-Cigarettes Are Not Harmless</vt:lpstr>
      <vt:lpstr>What is in E-Cigarette Aerosol?</vt:lpstr>
      <vt:lpstr>Kids are exposed to e-cigarette marketing</vt:lpstr>
      <vt:lpstr>Examples of E-Cigarette Marketing</vt:lpstr>
      <vt:lpstr>Examples of Peer-to-Peer Marketing</vt:lpstr>
      <vt:lpstr>Flavored E-Cigarettes Are Driving Youth Use</vt:lpstr>
      <vt:lpstr>PowerPoint Presentation</vt:lpstr>
      <vt:lpstr>Most Popular E-Cigarette Brands Among High School Users, 2024</vt:lpstr>
      <vt:lpstr>Status of FDA E-Cigarette Enforcement</vt:lpstr>
      <vt:lpstr>PowerPoint Presentation</vt:lpstr>
      <vt:lpstr>Impact of State and Local Restrictions on Flavored E-Cigarettes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School E-Cigarette Use 2011-2017 (past 30 day use)</dc:title>
  <dc:creator>Laura Bach</dc:creator>
  <cp:lastModifiedBy>Sheri Thompson</cp:lastModifiedBy>
  <cp:revision>133</cp:revision>
  <cp:lastPrinted>2019-05-23T19:34:22Z</cp:lastPrinted>
  <dcterms:created xsi:type="dcterms:W3CDTF">2018-06-20T18:02:03Z</dcterms:created>
  <dcterms:modified xsi:type="dcterms:W3CDTF">2024-10-22T14:35:38Z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100.000000000000</vt:lpwstr>
  </property>
  <property fmtid="{D5CDD505-2E9C-101B-9397-08002B2CF9AE}" pid="3" name="ContentTypeId">
    <vt:lpwstr>0x010100E997EAAAB743B64F87E1B3CE1AC15D7B</vt:lpwstr>
  </property>
  <property fmtid="{D5CDD505-2E9C-101B-9397-08002B2CF9AE}" pid="4" name="MediaServiceImageTags">
    <vt:lpwstr/>
  </property>
</Properties>
</file>