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Lato Light" panose="020F0502020204030203" pitchFamily="34" charset="0"/>
      <p:regular r:id="rId22"/>
      <p:bold r:id="rId23"/>
      <p:italic r:id="rId24"/>
      <p:boldItalic r:id="rId25"/>
    </p:embeddedFont>
    <p:embeddedFont>
      <p:font typeface="Libre Franklin" pitchFamily="2" charset="0"/>
      <p:regular r:id="rId26"/>
      <p:bold r:id="rId27"/>
      <p:italic r:id="rId28"/>
      <p:boldItalic r:id="rId29"/>
    </p:embeddedFont>
    <p:embeddedFont>
      <p:font typeface="Libre Franklin Medium"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2OJvXwTya2acP37xuWFFOg3Dg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snapToObjects="1">
      <p:cViewPr varScale="1">
        <p:scale>
          <a:sx n="59" d="100"/>
          <a:sy n="59" d="100"/>
        </p:scale>
        <p:origin x="90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ac11433e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ac11433e0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13ac11433e0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ac11433e0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ac11433e0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13ac11433e0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ac11433e0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ac11433e0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13ac11433e0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ac11433e0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ac11433e0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13ac11433e0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ac11433e0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ac11433e0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3ac11433e0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rgbClr val="211D1E"/>
                </a:solidFill>
                <a:latin typeface="Lato Light"/>
                <a:ea typeface="Lato Light"/>
                <a:cs typeface="Lato Light"/>
                <a:sym typeface="Lato Light"/>
              </a:rPr>
              <a:t>To understand the challenges rural school districts encountered during the pandemic related to distance learning and the online coordination of non-educational services, and the solutions districts used to meet those challenges.</a:t>
            </a:r>
            <a:endParaRPr/>
          </a:p>
          <a:p>
            <a:pPr marL="0" lvl="0" indent="0" algn="l" rtl="0">
              <a:spcBef>
                <a:spcPts val="0"/>
              </a:spcBef>
              <a:spcAft>
                <a:spcPts val="0"/>
              </a:spcAft>
              <a:buNone/>
            </a:pPr>
            <a:r>
              <a:rPr lang="en-US" sz="1200" b="0" i="0" u="none" strike="noStrike">
                <a:solidFill>
                  <a:srgbClr val="211D1E"/>
                </a:solidFill>
                <a:latin typeface="Lato Light"/>
                <a:ea typeface="Lato Light"/>
                <a:cs typeface="Lato Light"/>
                <a:sym typeface="Lato Light"/>
              </a:rPr>
              <a:t>To determine how rural school districts have made use of distance learning models and online coordination of non-educational services in their long-term planning for school closure. </a:t>
            </a:r>
            <a:endParaRPr/>
          </a:p>
          <a:p>
            <a:pPr marL="0" lvl="0" indent="0" algn="l" rtl="0">
              <a:spcBef>
                <a:spcPts val="0"/>
              </a:spcBef>
              <a:spcAft>
                <a:spcPts val="0"/>
              </a:spcAft>
              <a:buNone/>
            </a:pPr>
            <a:r>
              <a:rPr lang="en-US" sz="1200" b="0" i="0" u="none" strike="noStrike">
                <a:solidFill>
                  <a:srgbClr val="211D1E"/>
                </a:solidFill>
                <a:latin typeface="Lato Light"/>
                <a:ea typeface="Lato Light"/>
                <a:cs typeface="Lato Light"/>
                <a:sym typeface="Lato Light"/>
              </a:rPr>
              <a:t>To learn what policies, practices, or resources local stakeholders in rural school districts believe are necessary to ensure equitable access to a high-quality educational experience during times of extended school closure for rural students and their families.</a:t>
            </a:r>
            <a:endParaRPr/>
          </a:p>
          <a:p>
            <a:pPr marL="0" lvl="0" indent="0" algn="l" rtl="0">
              <a:spcBef>
                <a:spcPts val="0"/>
              </a:spcBef>
              <a:spcAft>
                <a:spcPts val="0"/>
              </a:spcAft>
              <a:buNone/>
            </a:pPr>
            <a:r>
              <a:rPr lang="en-US" sz="1200" b="0" i="0" u="none" strike="noStrike">
                <a:solidFill>
                  <a:srgbClr val="211D1E"/>
                </a:solidFill>
                <a:latin typeface="Lato Light"/>
                <a:ea typeface="Lato Light"/>
                <a:cs typeface="Lato Light"/>
                <a:sym typeface="Lato Light"/>
              </a:rPr>
              <a:t>To inform policymakers of the condition of rural schools regarding their ability to provide distance learning, their planning and preparedness for sudden school closures, and the recommendations of rural district stakeholders to help their districts and communities.</a:t>
            </a:r>
            <a:endParaRPr/>
          </a:p>
          <a:p>
            <a:pPr marL="0" lvl="0" indent="0" algn="l" rtl="0">
              <a:spcBef>
                <a:spcPts val="0"/>
              </a:spcBef>
              <a:spcAft>
                <a:spcPts val="0"/>
              </a:spcAft>
              <a:buNone/>
            </a:pPr>
            <a:endParaRPr/>
          </a:p>
        </p:txBody>
      </p:sp>
      <p:sp>
        <p:nvSpPr>
          <p:cNvPr id="93" name="Google Shape;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Website analysis: All 235 rural school district websites were reviewed &amp; analyzed. vast majority of rural school districts did use their websites to keep their communities informed about COVID-related developments. However, there were great differences in the placement/location of important announcements, in the levels of detail and topics covered, as well as the timeliness of updates.</a:t>
            </a:r>
            <a:endParaRPr/>
          </a:p>
          <a:p>
            <a:pPr marL="0" lvl="0" indent="0" algn="l" rtl="0">
              <a:spcBef>
                <a:spcPts val="0"/>
              </a:spcBef>
              <a:spcAft>
                <a:spcPts val="0"/>
              </a:spcAft>
              <a:buNone/>
            </a:pPr>
            <a:r>
              <a:rPr lang="en-US"/>
              <a:t>Central planning document analysis: gathered rural school district central planning documents — Continuity of Education Plans, Health and Safety Plans, and Flexible Instructional Day plans. Our statistical analysis of these documents reveal low coverage rates of important topics (such as online learning platforms, internet access, and mental health) which is indicative of widespread lack of preparedness</a:t>
            </a:r>
            <a:endParaRPr/>
          </a:p>
          <a:p>
            <a:pPr marL="0" lvl="0" indent="0" algn="l" rtl="0">
              <a:spcBef>
                <a:spcPts val="0"/>
              </a:spcBef>
              <a:spcAft>
                <a:spcPts val="0"/>
              </a:spcAft>
              <a:buNone/>
            </a:pPr>
            <a:r>
              <a:rPr lang="en-US"/>
              <a:t>Survey distributed to all rural superintendents. asked both closed and open-ended questions on critical issues, problems, resources, and asked to provide their recommendations. response rate of 49.4%, resulting in 116 completed surveys.</a:t>
            </a:r>
            <a:endParaRPr/>
          </a:p>
          <a:p>
            <a:pPr marL="0" lvl="0" indent="0" algn="l" rtl="0">
              <a:spcBef>
                <a:spcPts val="0"/>
              </a:spcBef>
              <a:spcAft>
                <a:spcPts val="0"/>
              </a:spcAft>
              <a:buNone/>
            </a:pPr>
            <a:r>
              <a:rPr lang="en-US"/>
              <a:t>Focus group interviews: Two separate focus group interviews with a total of 6 rural district superintendents, 3 Intermediate Unit executive directors, and 1 director of curriculum were conducted. There were 5 questions posed. The questions were informed by answers received from the survey we had completed. Each focus group lasted approximately 90 minutes, providing highly in-depth responses.</a:t>
            </a:r>
            <a:endParaRPr/>
          </a:p>
          <a:p>
            <a:pPr marL="0" lvl="0" indent="0" algn="l" rtl="0">
              <a:spcBef>
                <a:spcPts val="0"/>
              </a:spcBef>
              <a:spcAft>
                <a:spcPts val="0"/>
              </a:spcAft>
              <a:buNone/>
            </a:pPr>
            <a:r>
              <a:rPr lang="en-US"/>
              <a:t>•Delphi study: The data gathered from the survey and focus groups were utilized to create our three-wave Delphi study, which is a useful and proven method to identify policy recommendations that have high levels of support across a range of stakeholders. We conducted the study with 28 individuals (who were a representative sample of parents, teachers, school board members and administrators) who completed the first two roundshe survey and showed high levels of agreement about the policy recommendations needed to improve the readiness of their rural schools for emergencies and extended school closures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1" name="Google Shape;1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ac11433e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ac11433e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3ac11433e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ac11433e0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ac11433e0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13ac11433e0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3ac11433e0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3ac11433e0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13ac11433e0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Google Shape;15;p22"/>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16" name="Google Shape;16;p22"/>
          <p:cNvSpPr txBox="1">
            <a:spLocks noGrp="1"/>
          </p:cNvSpPr>
          <p:nvPr>
            <p:ph type="ctrTitle"/>
          </p:nvPr>
        </p:nvSpPr>
        <p:spPr>
          <a:xfrm>
            <a:off x="841248" y="1124712"/>
            <a:ext cx="6370257" cy="13074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Libre Franklin Medium"/>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841248" y="2596291"/>
            <a:ext cx="6370257" cy="124984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D0CECE"/>
              </a:buClr>
              <a:buSzPts val="3000"/>
              <a:buNone/>
              <a:defRPr sz="3000">
                <a:solidFill>
                  <a:srgbClr val="D0CECE"/>
                </a:solidFill>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p:nvPr/>
        </p:nvSpPr>
        <p:spPr>
          <a:xfrm>
            <a:off x="0" y="5517931"/>
            <a:ext cx="12192000" cy="1340069"/>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9" name="Google Shape;19;p22"/>
          <p:cNvPicPr preferRelativeResize="0"/>
          <p:nvPr/>
        </p:nvPicPr>
        <p:blipFill rotWithShape="1">
          <a:blip r:embed="rId3">
            <a:alphaModFix/>
          </a:blip>
          <a:srcRect/>
          <a:stretch/>
        </p:blipFill>
        <p:spPr>
          <a:xfrm>
            <a:off x="885638" y="5836577"/>
            <a:ext cx="2839772" cy="7035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838200" y="787180"/>
            <a:ext cx="10515600" cy="6202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7070"/>
              </a:buClr>
              <a:buSzPts val="3200"/>
              <a:buFont typeface="Libre Franklin Medium"/>
              <a:buNone/>
              <a:defRPr>
                <a:solidFill>
                  <a:srgbClr val="75707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3"/>
          <p:cNvSpPr txBox="1">
            <a:spLocks noGrp="1"/>
          </p:cNvSpPr>
          <p:nvPr>
            <p:ph type="body" idx="1"/>
          </p:nvPr>
        </p:nvSpPr>
        <p:spPr>
          <a:xfrm>
            <a:off x="838200" y="1527175"/>
            <a:ext cx="4978138" cy="41571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3"/>
          <p:cNvSpPr/>
          <p:nvPr/>
        </p:nvSpPr>
        <p:spPr>
          <a:xfrm>
            <a:off x="0" y="6023728"/>
            <a:ext cx="12192000" cy="8342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4" name="Google Shape;24;p23"/>
          <p:cNvSpPr txBox="1">
            <a:spLocks noGrp="1"/>
          </p:cNvSpPr>
          <p:nvPr>
            <p:ph type="body" idx="2"/>
          </p:nvPr>
        </p:nvSpPr>
        <p:spPr>
          <a:xfrm>
            <a:off x="5976595" y="1527175"/>
            <a:ext cx="5377206" cy="41576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23"/>
          <p:cNvPicPr preferRelativeResize="0"/>
          <p:nvPr/>
        </p:nvPicPr>
        <p:blipFill rotWithShape="1">
          <a:blip r:embed="rId2">
            <a:alphaModFix/>
          </a:blip>
          <a:srcRect/>
          <a:stretch/>
        </p:blipFill>
        <p:spPr>
          <a:xfrm>
            <a:off x="806545" y="6240058"/>
            <a:ext cx="1974761" cy="4892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6"/>
        <p:cNvGrpSpPr/>
        <p:nvPr/>
      </p:nvGrpSpPr>
      <p:grpSpPr>
        <a:xfrm>
          <a:off x="0" y="0"/>
          <a:ext cx="0" cy="0"/>
          <a:chOff x="0" y="0"/>
          <a:chExt cx="0" cy="0"/>
        </a:xfrm>
      </p:grpSpPr>
      <p:sp>
        <p:nvSpPr>
          <p:cNvPr id="27" name="Google Shape;27;p24"/>
          <p:cNvSpPr txBox="1">
            <a:spLocks noGrp="1"/>
          </p:cNvSpPr>
          <p:nvPr>
            <p:ph type="title"/>
          </p:nvPr>
        </p:nvSpPr>
        <p:spPr>
          <a:xfrm>
            <a:off x="838200" y="787180"/>
            <a:ext cx="10515600" cy="6202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7070"/>
              </a:buClr>
              <a:buSzPts val="3200"/>
              <a:buFont typeface="Libre Franklin Medium"/>
              <a:buNone/>
              <a:defRPr>
                <a:solidFill>
                  <a:srgbClr val="75707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4"/>
          <p:cNvSpPr txBox="1">
            <a:spLocks noGrp="1"/>
          </p:cNvSpPr>
          <p:nvPr>
            <p:ph type="body" idx="1"/>
          </p:nvPr>
        </p:nvSpPr>
        <p:spPr>
          <a:xfrm>
            <a:off x="838200" y="1527175"/>
            <a:ext cx="10515600" cy="41571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4"/>
          <p:cNvSpPr/>
          <p:nvPr/>
        </p:nvSpPr>
        <p:spPr>
          <a:xfrm>
            <a:off x="0" y="6023728"/>
            <a:ext cx="12192000" cy="8342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30" name="Google Shape;30;p24"/>
          <p:cNvPicPr preferRelativeResize="0"/>
          <p:nvPr/>
        </p:nvPicPr>
        <p:blipFill rotWithShape="1">
          <a:blip r:embed="rId2">
            <a:alphaModFix/>
          </a:blip>
          <a:srcRect/>
          <a:stretch/>
        </p:blipFill>
        <p:spPr>
          <a:xfrm>
            <a:off x="859813" y="6240058"/>
            <a:ext cx="1974761" cy="4892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Lion" type="secHead">
  <p:cSld name="SECTION_HEADER">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831850" y="1709738"/>
            <a:ext cx="10515600" cy="5404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57070"/>
              </a:buClr>
              <a:buSzPts val="3200"/>
              <a:buFont typeface="Libre Franklin Medium"/>
              <a:buNone/>
              <a:defRPr sz="3200">
                <a:solidFill>
                  <a:srgbClr val="75707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7"/>
          <p:cNvSpPr txBox="1">
            <a:spLocks noGrp="1"/>
          </p:cNvSpPr>
          <p:nvPr>
            <p:ph type="body" idx="1"/>
          </p:nvPr>
        </p:nvSpPr>
        <p:spPr>
          <a:xfrm>
            <a:off x="831850" y="2250220"/>
            <a:ext cx="10515600" cy="1717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3600"/>
              <a:buNone/>
              <a:defRPr sz="36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45" name="Google Shape;45;p27"/>
          <p:cNvPicPr preferRelativeResize="0"/>
          <p:nvPr/>
        </p:nvPicPr>
        <p:blipFill rotWithShape="1">
          <a:blip r:embed="rId2">
            <a:alphaModFix/>
          </a:blip>
          <a:srcRect t="28950" b="26935"/>
          <a:stretch/>
        </p:blipFill>
        <p:spPr>
          <a:xfrm>
            <a:off x="0" y="3264218"/>
            <a:ext cx="12205252" cy="3593782"/>
          </a:xfrm>
          <a:prstGeom prst="rect">
            <a:avLst/>
          </a:prstGeom>
          <a:noFill/>
          <a:ln>
            <a:noFill/>
          </a:ln>
        </p:spPr>
      </p:pic>
      <p:pic>
        <p:nvPicPr>
          <p:cNvPr id="46" name="Google Shape;46;p27"/>
          <p:cNvPicPr preferRelativeResize="0"/>
          <p:nvPr/>
        </p:nvPicPr>
        <p:blipFill rotWithShape="1">
          <a:blip r:embed="rId3">
            <a:alphaModFix/>
          </a:blip>
          <a:srcRect/>
          <a:stretch/>
        </p:blipFill>
        <p:spPr>
          <a:xfrm>
            <a:off x="822972" y="423272"/>
            <a:ext cx="2410065" cy="6242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Your Photo">
  <p:cSld name="Section Header--Your Photo">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831850" y="1434435"/>
            <a:ext cx="10515600" cy="5404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57070"/>
              </a:buClr>
              <a:buSzPts val="3200"/>
              <a:buFont typeface="Libre Franklin Medium"/>
              <a:buNone/>
              <a:defRPr sz="3200">
                <a:solidFill>
                  <a:srgbClr val="75707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831850" y="1993213"/>
            <a:ext cx="10515600" cy="9452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3600"/>
              <a:buNone/>
              <a:defRPr sz="36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28"/>
          <p:cNvSpPr>
            <a:spLocks noGrp="1"/>
          </p:cNvSpPr>
          <p:nvPr>
            <p:ph type="pic" idx="2"/>
          </p:nvPr>
        </p:nvSpPr>
        <p:spPr>
          <a:xfrm>
            <a:off x="0" y="3264310"/>
            <a:ext cx="12192000" cy="3593689"/>
          </a:xfrm>
          <a:prstGeom prst="rect">
            <a:avLst/>
          </a:prstGeom>
          <a:solidFill>
            <a:schemeClr val="lt2"/>
          </a:solidFill>
          <a:ln>
            <a:noFill/>
          </a:ln>
        </p:spPr>
      </p:sp>
      <p:pic>
        <p:nvPicPr>
          <p:cNvPr id="51" name="Google Shape;51;p28"/>
          <p:cNvPicPr preferRelativeResize="0"/>
          <p:nvPr/>
        </p:nvPicPr>
        <p:blipFill rotWithShape="1">
          <a:blip r:embed="rId2">
            <a:alphaModFix/>
          </a:blip>
          <a:srcRect/>
          <a:stretch/>
        </p:blipFill>
        <p:spPr>
          <a:xfrm>
            <a:off x="822972" y="423272"/>
            <a:ext cx="2410065" cy="62429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Navy">
  <p:cSld name="Section Header--Navy">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831850" y="1434435"/>
            <a:ext cx="10515600" cy="5404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57070"/>
              </a:buClr>
              <a:buSzPts val="3200"/>
              <a:buFont typeface="Libre Franklin Medium"/>
              <a:buNone/>
              <a:defRPr sz="3200">
                <a:solidFill>
                  <a:srgbClr val="75707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831850" y="1993213"/>
            <a:ext cx="10515600" cy="9452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3600"/>
              <a:buNone/>
              <a:defRPr sz="36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29"/>
          <p:cNvSpPr/>
          <p:nvPr/>
        </p:nvSpPr>
        <p:spPr>
          <a:xfrm>
            <a:off x="0" y="3254477"/>
            <a:ext cx="12192000" cy="3603523"/>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56" name="Google Shape;56;p29"/>
          <p:cNvPicPr preferRelativeResize="0"/>
          <p:nvPr/>
        </p:nvPicPr>
        <p:blipFill rotWithShape="1">
          <a:blip r:embed="rId2">
            <a:alphaModFix/>
          </a:blip>
          <a:srcRect/>
          <a:stretch/>
        </p:blipFill>
        <p:spPr>
          <a:xfrm>
            <a:off x="822972" y="423272"/>
            <a:ext cx="2410065" cy="62429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57"/>
        <p:cNvGrpSpPr/>
        <p:nvPr/>
      </p:nvGrpSpPr>
      <p:grpSpPr>
        <a:xfrm>
          <a:off x="0" y="0"/>
          <a:ext cx="0" cy="0"/>
          <a:chOff x="0" y="0"/>
          <a:chExt cx="0" cy="0"/>
        </a:xfrm>
      </p:grpSpPr>
      <p:pic>
        <p:nvPicPr>
          <p:cNvPr id="58" name="Google Shape;58;p30"/>
          <p:cNvPicPr preferRelativeResize="0"/>
          <p:nvPr/>
        </p:nvPicPr>
        <p:blipFill rotWithShape="1">
          <a:blip r:embed="rId2">
            <a:alphaModFix/>
          </a:blip>
          <a:srcRect/>
          <a:stretch/>
        </p:blipFill>
        <p:spPr>
          <a:xfrm>
            <a:off x="0" y="6096"/>
            <a:ext cx="12192000" cy="6851904"/>
          </a:xfrm>
          <a:prstGeom prst="rect">
            <a:avLst/>
          </a:prstGeom>
          <a:noFill/>
          <a:ln>
            <a:noFill/>
          </a:ln>
        </p:spPr>
      </p:pic>
      <p:sp>
        <p:nvSpPr>
          <p:cNvPr id="59" name="Google Shape;59;p30"/>
          <p:cNvSpPr txBox="1">
            <a:spLocks noGrp="1"/>
          </p:cNvSpPr>
          <p:nvPr>
            <p:ph type="ctrTitle"/>
          </p:nvPr>
        </p:nvSpPr>
        <p:spPr>
          <a:xfrm>
            <a:off x="841248" y="1124712"/>
            <a:ext cx="6528660" cy="6515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Libre Franklin Medium"/>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p:nvPr/>
        </p:nvSpPr>
        <p:spPr>
          <a:xfrm>
            <a:off x="0" y="5517931"/>
            <a:ext cx="12192000" cy="1340069"/>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61" name="Google Shape;61;p30"/>
          <p:cNvSpPr txBox="1">
            <a:spLocks noGrp="1"/>
          </p:cNvSpPr>
          <p:nvPr>
            <p:ph type="subTitle" idx="1"/>
          </p:nvPr>
        </p:nvSpPr>
        <p:spPr>
          <a:xfrm>
            <a:off x="841248" y="3790462"/>
            <a:ext cx="6528660" cy="146929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D0CECE"/>
              </a:buClr>
              <a:buSzPts val="2400"/>
              <a:buNone/>
              <a:defRPr sz="2400">
                <a:solidFill>
                  <a:srgbClr val="D0CECE"/>
                </a:solidFill>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2" name="Google Shape;62;p30"/>
          <p:cNvPicPr preferRelativeResize="0"/>
          <p:nvPr/>
        </p:nvPicPr>
        <p:blipFill rotWithShape="1">
          <a:blip r:embed="rId3">
            <a:alphaModFix/>
          </a:blip>
          <a:srcRect/>
          <a:stretch/>
        </p:blipFill>
        <p:spPr>
          <a:xfrm>
            <a:off x="841248" y="5789175"/>
            <a:ext cx="2993905" cy="74169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body" idx="1"/>
          </p:nvPr>
        </p:nvSpPr>
        <p:spPr>
          <a:xfrm>
            <a:off x="838200" y="1526650"/>
            <a:ext cx="10515600" cy="465031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 name="Google Shape;1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rgbClr val="888888"/>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rgbClr val="888888"/>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rgbClr val="888888"/>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rgbClr val="888888"/>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rgbClr val="888888"/>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rgbClr val="888888"/>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rgbClr val="888888"/>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57070"/>
              </a:buClr>
              <a:buSzPts val="3200"/>
              <a:buFont typeface="Libre Franklin Medium"/>
              <a:buNone/>
              <a:defRPr sz="3200" b="0" i="0" u="none" strike="noStrike" cap="none">
                <a:solidFill>
                  <a:srgbClr val="75707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249382" y="213757"/>
            <a:ext cx="7384317" cy="168629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Libre Franklin Medium"/>
              <a:buNone/>
            </a:pPr>
            <a:r>
              <a:rPr lang="en-US" dirty="0"/>
              <a:t>Distance Learning and Online Coordination of Services in PA Rural Schools during COVID-19</a:t>
            </a:r>
            <a:endParaRPr dirty="0"/>
          </a:p>
        </p:txBody>
      </p:sp>
      <p:sp>
        <p:nvSpPr>
          <p:cNvPr id="68" name="Google Shape;68;p1"/>
          <p:cNvSpPr txBox="1">
            <a:spLocks noGrp="1"/>
          </p:cNvSpPr>
          <p:nvPr>
            <p:ph type="subTitle" idx="1"/>
          </p:nvPr>
        </p:nvSpPr>
        <p:spPr>
          <a:xfrm>
            <a:off x="841248" y="2596291"/>
            <a:ext cx="6370257" cy="12498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0CECE"/>
              </a:buClr>
              <a:buSzPts val="3000"/>
              <a:buNone/>
            </a:pPr>
            <a:r>
              <a:rPr lang="en-US"/>
              <a:t>Gerry Letendre, Ph.D.</a:t>
            </a:r>
            <a:endParaRPr/>
          </a:p>
          <a:p>
            <a:pPr marL="0" lvl="0" indent="0" algn="l" rtl="0">
              <a:lnSpc>
                <a:spcPct val="90000"/>
              </a:lnSpc>
              <a:spcBef>
                <a:spcPts val="1000"/>
              </a:spcBef>
              <a:spcAft>
                <a:spcPts val="0"/>
              </a:spcAft>
              <a:buClr>
                <a:srgbClr val="D0CECE"/>
              </a:buClr>
              <a:buSzPts val="3000"/>
              <a:buNone/>
            </a:pPr>
            <a:r>
              <a:rPr lang="en-US"/>
              <a:t>Peggy Schooling, Ed.D.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3ac11433e0_0_31"/>
          <p:cNvSpPr txBox="1">
            <a:spLocks noGrp="1"/>
          </p:cNvSpPr>
          <p:nvPr>
            <p:ph type="title"/>
          </p:nvPr>
        </p:nvSpPr>
        <p:spPr>
          <a:xfrm>
            <a:off x="838200" y="787180"/>
            <a:ext cx="10515600" cy="620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Focus Group - Long-term Planning – Curriculum and PD</a:t>
            </a:r>
            <a:endParaRPr/>
          </a:p>
        </p:txBody>
      </p:sp>
      <p:sp>
        <p:nvSpPr>
          <p:cNvPr id="134" name="Google Shape;134;g13ac11433e0_0_31"/>
          <p:cNvSpPr txBox="1">
            <a:spLocks noGrp="1"/>
          </p:cNvSpPr>
          <p:nvPr>
            <p:ph type="body" idx="1"/>
          </p:nvPr>
        </p:nvSpPr>
        <p:spPr>
          <a:xfrm>
            <a:off x="838200" y="1527175"/>
            <a:ext cx="10515600" cy="4157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At the most basic level, districts established processes for distributing student learning packets via school pickup and distribution of materials at bus stops. Other districts centered their efforts on expanding access to Learning Management Systems (LMS) such as Google Classrooms, taking inventory of the personal technology devices available within the school and in the homes, establishing processes for delivering devices to children and their families, and retooling teachers with professional development. This showed the wide range of differences in rural district needs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838200" y="368005"/>
            <a:ext cx="10515600" cy="62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7070"/>
              </a:buClr>
              <a:buSzPts val="3200"/>
              <a:buFont typeface="Libre Franklin Medium"/>
              <a:buNone/>
            </a:pPr>
            <a:r>
              <a:rPr lang="en-US"/>
              <a:t>Focus Group - Specific Recommendations </a:t>
            </a:r>
            <a:endParaRPr/>
          </a:p>
        </p:txBody>
      </p:sp>
      <p:sp>
        <p:nvSpPr>
          <p:cNvPr id="140" name="Google Shape;140;p15"/>
          <p:cNvSpPr txBox="1">
            <a:spLocks noGrp="1"/>
          </p:cNvSpPr>
          <p:nvPr>
            <p:ph type="body" idx="1"/>
          </p:nvPr>
        </p:nvSpPr>
        <p:spPr>
          <a:xfrm>
            <a:off x="335350" y="988100"/>
            <a:ext cx="11670300" cy="4863900"/>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spcBef>
                <a:spcPts val="0"/>
              </a:spcBef>
              <a:spcAft>
                <a:spcPts val="0"/>
              </a:spcAft>
              <a:buClr>
                <a:srgbClr val="FF0000"/>
              </a:buClr>
              <a:buSzPct val="233333"/>
              <a:buNone/>
            </a:pPr>
            <a:endParaRPr sz="1200">
              <a:solidFill>
                <a:srgbClr val="181717"/>
              </a:solidFill>
              <a:latin typeface="Times New Roman"/>
              <a:ea typeface="Times New Roman"/>
              <a:cs typeface="Times New Roman"/>
              <a:sym typeface="Times New Roman"/>
            </a:endParaRPr>
          </a:p>
          <a:p>
            <a:pPr marL="0" lvl="0" indent="0" algn="l" rtl="0">
              <a:spcBef>
                <a:spcPts val="0"/>
              </a:spcBef>
              <a:spcAft>
                <a:spcPts val="0"/>
              </a:spcAft>
              <a:buNone/>
            </a:pPr>
            <a:endParaRPr sz="2200">
              <a:solidFill>
                <a:srgbClr val="181717"/>
              </a:solidFill>
              <a:latin typeface="Times New Roman"/>
              <a:ea typeface="Times New Roman"/>
              <a:cs typeface="Times New Roman"/>
              <a:sym typeface="Times New Roman"/>
            </a:endParaRPr>
          </a:p>
          <a:p>
            <a:pPr marL="457200" lvl="0" indent="-397189" algn="l" rtl="0">
              <a:lnSpc>
                <a:spcPct val="90000"/>
              </a:lnSpc>
              <a:spcBef>
                <a:spcPts val="0"/>
              </a:spcBef>
              <a:spcAft>
                <a:spcPts val="0"/>
              </a:spcAft>
              <a:buClr>
                <a:srgbClr val="181717"/>
              </a:buClr>
              <a:buSzPct val="100000"/>
              <a:buFont typeface="Times New Roman"/>
              <a:buChar char="•"/>
            </a:pPr>
            <a:r>
              <a:rPr lang="en-US" sz="3425">
                <a:solidFill>
                  <a:srgbClr val="181717"/>
                </a:solidFill>
                <a:latin typeface="Times New Roman"/>
                <a:ea typeface="Times New Roman"/>
                <a:cs typeface="Times New Roman"/>
                <a:sym typeface="Times New Roman"/>
              </a:rPr>
              <a:t>A commitment from state legislators and policymakers to ensure that families in rural school districts have access to affordable, high-speed broadband internet;</a:t>
            </a:r>
            <a:endParaRPr sz="3425">
              <a:solidFill>
                <a:srgbClr val="181717"/>
              </a:solidFill>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sz="3425">
              <a:solidFill>
                <a:srgbClr val="181717"/>
              </a:solidFill>
              <a:latin typeface="Times New Roman"/>
              <a:ea typeface="Times New Roman"/>
              <a:cs typeface="Times New Roman"/>
              <a:sym typeface="Times New Roman"/>
            </a:endParaRPr>
          </a:p>
          <a:p>
            <a:pPr marL="457200" lvl="0" indent="-397189" algn="l" rtl="0">
              <a:lnSpc>
                <a:spcPct val="90000"/>
              </a:lnSpc>
              <a:spcBef>
                <a:spcPts val="0"/>
              </a:spcBef>
              <a:spcAft>
                <a:spcPts val="0"/>
              </a:spcAft>
              <a:buClr>
                <a:srgbClr val="181717"/>
              </a:buClr>
              <a:buSzPct val="100000"/>
              <a:buFont typeface="Times New Roman"/>
              <a:buChar char="•"/>
            </a:pPr>
            <a:r>
              <a:rPr lang="en-US" sz="3425">
                <a:solidFill>
                  <a:srgbClr val="181717"/>
                </a:solidFill>
                <a:latin typeface="Times New Roman"/>
                <a:ea typeface="Times New Roman"/>
                <a:cs typeface="Times New Roman"/>
                <a:sym typeface="Times New Roman"/>
              </a:rPr>
              <a:t>Changes to the Pennsylvania School Code provisions regarding instructional time and hours to better align with effective practices in distance learning, i.e, replace the 180-day requirement with competency-based standards;</a:t>
            </a:r>
            <a:endParaRPr sz="3425">
              <a:solidFill>
                <a:srgbClr val="181717"/>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3425">
              <a:solidFill>
                <a:srgbClr val="181717"/>
              </a:solidFill>
              <a:latin typeface="Times New Roman"/>
              <a:ea typeface="Times New Roman"/>
              <a:cs typeface="Times New Roman"/>
              <a:sym typeface="Times New Roman"/>
            </a:endParaRPr>
          </a:p>
          <a:p>
            <a:pPr marL="457200" lvl="0" indent="-397189" algn="l" rtl="0">
              <a:lnSpc>
                <a:spcPct val="90000"/>
              </a:lnSpc>
              <a:spcBef>
                <a:spcPts val="0"/>
              </a:spcBef>
              <a:spcAft>
                <a:spcPts val="0"/>
              </a:spcAft>
              <a:buClr>
                <a:srgbClr val="181717"/>
              </a:buClr>
              <a:buSzPct val="100000"/>
              <a:buFont typeface="Times New Roman"/>
              <a:buChar char="•"/>
            </a:pPr>
            <a:r>
              <a:rPr lang="en-US" sz="3425">
                <a:solidFill>
                  <a:schemeClr val="dk1"/>
                </a:solidFill>
                <a:latin typeface="Times New Roman"/>
                <a:ea typeface="Times New Roman"/>
                <a:cs typeface="Times New Roman"/>
                <a:sym typeface="Times New Roman"/>
              </a:rPr>
              <a:t>Allow more FID days, recognizing that school districts are now able to move from face-to-face to online learning formats more flexibly than ever before;</a:t>
            </a:r>
            <a:endParaRPr sz="3425">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3425">
              <a:solidFill>
                <a:schemeClr val="dk1"/>
              </a:solidFill>
              <a:latin typeface="Times New Roman"/>
              <a:ea typeface="Times New Roman"/>
              <a:cs typeface="Times New Roman"/>
              <a:sym typeface="Times New Roman"/>
            </a:endParaRPr>
          </a:p>
          <a:p>
            <a:pPr marL="457200" lvl="0" indent="-397189" algn="l" rtl="0">
              <a:lnSpc>
                <a:spcPct val="90000"/>
              </a:lnSpc>
              <a:spcBef>
                <a:spcPts val="0"/>
              </a:spcBef>
              <a:spcAft>
                <a:spcPts val="0"/>
              </a:spcAft>
              <a:buClr>
                <a:srgbClr val="181717"/>
              </a:buClr>
              <a:buSzPct val="100000"/>
              <a:buFont typeface="Times New Roman"/>
              <a:buChar char="•"/>
            </a:pPr>
            <a:r>
              <a:rPr lang="en-US" sz="3425">
                <a:solidFill>
                  <a:schemeClr val="dk1"/>
                </a:solidFill>
                <a:latin typeface="Times New Roman"/>
                <a:ea typeface="Times New Roman"/>
                <a:cs typeface="Times New Roman"/>
                <a:sym typeface="Times New Roman"/>
              </a:rPr>
              <a:t>Statewide professional development on course design and teaching strategies for an online environment.</a:t>
            </a:r>
            <a:endParaRPr sz="3425">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61">
              <a:solidFill>
                <a:srgbClr val="181717"/>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3ac11433e0_0_42"/>
          <p:cNvSpPr txBox="1">
            <a:spLocks noGrp="1"/>
          </p:cNvSpPr>
          <p:nvPr>
            <p:ph type="title"/>
          </p:nvPr>
        </p:nvSpPr>
        <p:spPr>
          <a:xfrm>
            <a:off x="838200" y="168305"/>
            <a:ext cx="10515600" cy="620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Delphi Study -  Factors that Affected School Response Capacity </a:t>
            </a:r>
            <a:endParaRPr/>
          </a:p>
        </p:txBody>
      </p:sp>
      <p:pic>
        <p:nvPicPr>
          <p:cNvPr id="147" name="Google Shape;147;g13ac11433e0_0_42"/>
          <p:cNvPicPr preferRelativeResize="0"/>
          <p:nvPr/>
        </p:nvPicPr>
        <p:blipFill>
          <a:blip r:embed="rId3">
            <a:alphaModFix/>
          </a:blip>
          <a:stretch>
            <a:fillRect/>
          </a:stretch>
        </p:blipFill>
        <p:spPr>
          <a:xfrm>
            <a:off x="2826550" y="1041424"/>
            <a:ext cx="8527250" cy="4039225"/>
          </a:xfrm>
          <a:prstGeom prst="rect">
            <a:avLst/>
          </a:prstGeom>
          <a:noFill/>
          <a:ln>
            <a:noFill/>
          </a:ln>
        </p:spPr>
      </p:pic>
      <p:sp>
        <p:nvSpPr>
          <p:cNvPr id="148" name="Google Shape;148;g13ac11433e0_0_42"/>
          <p:cNvSpPr txBox="1"/>
          <p:nvPr/>
        </p:nvSpPr>
        <p:spPr>
          <a:xfrm>
            <a:off x="385650" y="1727075"/>
            <a:ext cx="2112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ibre Franklin"/>
                <a:ea typeface="Libre Franklin"/>
                <a:cs typeface="Libre Franklin"/>
                <a:sym typeface="Libre Franklin"/>
              </a:rPr>
              <a:t>1 = No Effect</a:t>
            </a:r>
            <a:endParaRPr>
              <a:latin typeface="Libre Franklin"/>
              <a:ea typeface="Libre Franklin"/>
              <a:cs typeface="Libre Franklin"/>
              <a:sym typeface="Libre Franklin"/>
            </a:endParaRPr>
          </a:p>
          <a:p>
            <a:pPr marL="0" lvl="0" indent="0" algn="l" rtl="0">
              <a:spcBef>
                <a:spcPts val="0"/>
              </a:spcBef>
              <a:spcAft>
                <a:spcPts val="0"/>
              </a:spcAft>
              <a:buNone/>
            </a:pPr>
            <a:r>
              <a:rPr lang="en-US">
                <a:latin typeface="Libre Franklin"/>
                <a:ea typeface="Libre Franklin"/>
                <a:cs typeface="Libre Franklin"/>
                <a:sym typeface="Libre Franklin"/>
              </a:rPr>
              <a:t>2 = Some Effect</a:t>
            </a:r>
            <a:endParaRPr>
              <a:latin typeface="Libre Franklin"/>
              <a:ea typeface="Libre Franklin"/>
              <a:cs typeface="Libre Franklin"/>
              <a:sym typeface="Libre Franklin"/>
            </a:endParaRPr>
          </a:p>
          <a:p>
            <a:pPr marL="0" lvl="0" indent="0" algn="l" rtl="0">
              <a:spcBef>
                <a:spcPts val="0"/>
              </a:spcBef>
              <a:spcAft>
                <a:spcPts val="0"/>
              </a:spcAft>
              <a:buNone/>
            </a:pPr>
            <a:r>
              <a:rPr lang="en-US">
                <a:latin typeface="Libre Franklin"/>
                <a:ea typeface="Libre Franklin"/>
                <a:cs typeface="Libre Franklin"/>
                <a:sym typeface="Libre Franklin"/>
              </a:rPr>
              <a:t>3 = Moderate Effect</a:t>
            </a:r>
            <a:endParaRPr>
              <a:latin typeface="Libre Franklin"/>
              <a:ea typeface="Libre Franklin"/>
              <a:cs typeface="Libre Franklin"/>
              <a:sym typeface="Libre Franklin"/>
            </a:endParaRPr>
          </a:p>
          <a:p>
            <a:pPr marL="0" lvl="0" indent="0" algn="l" rtl="0">
              <a:spcBef>
                <a:spcPts val="0"/>
              </a:spcBef>
              <a:spcAft>
                <a:spcPts val="0"/>
              </a:spcAft>
              <a:buNone/>
            </a:pPr>
            <a:r>
              <a:rPr lang="en-US">
                <a:latin typeface="Libre Franklin"/>
                <a:ea typeface="Libre Franklin"/>
                <a:cs typeface="Libre Franklin"/>
                <a:sym typeface="Libre Franklin"/>
              </a:rPr>
              <a:t>4 = Major Effect</a:t>
            </a:r>
            <a:endParaRPr>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3ac11433e0_0_59"/>
          <p:cNvSpPr txBox="1">
            <a:spLocks noGrp="1"/>
          </p:cNvSpPr>
          <p:nvPr>
            <p:ph type="title"/>
          </p:nvPr>
        </p:nvSpPr>
        <p:spPr>
          <a:xfrm>
            <a:off x="838200" y="368005"/>
            <a:ext cx="10515600" cy="620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Delphi Study - Areas of School Impacted by the Pandemic</a:t>
            </a:r>
            <a:endParaRPr/>
          </a:p>
        </p:txBody>
      </p:sp>
      <p:pic>
        <p:nvPicPr>
          <p:cNvPr id="155" name="Google Shape;155;g13ac11433e0_0_59"/>
          <p:cNvPicPr preferRelativeResize="0"/>
          <p:nvPr/>
        </p:nvPicPr>
        <p:blipFill>
          <a:blip r:embed="rId3">
            <a:alphaModFix/>
          </a:blip>
          <a:stretch>
            <a:fillRect/>
          </a:stretch>
        </p:blipFill>
        <p:spPr>
          <a:xfrm>
            <a:off x="2976050" y="1084300"/>
            <a:ext cx="7336099" cy="4430100"/>
          </a:xfrm>
          <a:prstGeom prst="rect">
            <a:avLst/>
          </a:prstGeom>
          <a:noFill/>
          <a:ln>
            <a:noFill/>
          </a:ln>
        </p:spPr>
      </p:pic>
      <p:sp>
        <p:nvSpPr>
          <p:cNvPr id="156" name="Google Shape;156;g13ac11433e0_0_59"/>
          <p:cNvSpPr txBox="1"/>
          <p:nvPr/>
        </p:nvSpPr>
        <p:spPr>
          <a:xfrm>
            <a:off x="469500" y="1877975"/>
            <a:ext cx="1928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ibre Franklin"/>
                <a:ea typeface="Libre Franklin"/>
                <a:cs typeface="Libre Franklin"/>
                <a:sym typeface="Libre Franklin"/>
              </a:rPr>
              <a:t>1 = No Impact</a:t>
            </a:r>
            <a:endParaRPr>
              <a:latin typeface="Libre Franklin"/>
              <a:ea typeface="Libre Franklin"/>
              <a:cs typeface="Libre Franklin"/>
              <a:sym typeface="Libre Franklin"/>
            </a:endParaRPr>
          </a:p>
          <a:p>
            <a:pPr marL="0" lvl="0" indent="0" algn="l" rtl="0">
              <a:spcBef>
                <a:spcPts val="0"/>
              </a:spcBef>
              <a:spcAft>
                <a:spcPts val="0"/>
              </a:spcAft>
              <a:buNone/>
            </a:pPr>
            <a:r>
              <a:rPr lang="en-US">
                <a:latin typeface="Libre Franklin"/>
                <a:ea typeface="Libre Franklin"/>
                <a:cs typeface="Libre Franklin"/>
                <a:sym typeface="Libre Franklin"/>
              </a:rPr>
              <a:t>2 = Minor Impact</a:t>
            </a:r>
            <a:endParaRPr>
              <a:latin typeface="Libre Franklin"/>
              <a:ea typeface="Libre Franklin"/>
              <a:cs typeface="Libre Franklin"/>
              <a:sym typeface="Libre Franklin"/>
            </a:endParaRPr>
          </a:p>
          <a:p>
            <a:pPr marL="0" lvl="0" indent="0" algn="l" rtl="0">
              <a:spcBef>
                <a:spcPts val="0"/>
              </a:spcBef>
              <a:spcAft>
                <a:spcPts val="0"/>
              </a:spcAft>
              <a:buNone/>
            </a:pPr>
            <a:r>
              <a:rPr lang="en-US">
                <a:latin typeface="Libre Franklin"/>
                <a:ea typeface="Libre Franklin"/>
                <a:cs typeface="Libre Franklin"/>
                <a:sym typeface="Libre Franklin"/>
              </a:rPr>
              <a:t>3 = Moderate Impact</a:t>
            </a:r>
            <a:endParaRPr>
              <a:latin typeface="Libre Franklin"/>
              <a:ea typeface="Libre Franklin"/>
              <a:cs typeface="Libre Franklin"/>
              <a:sym typeface="Libre Franklin"/>
            </a:endParaRPr>
          </a:p>
          <a:p>
            <a:pPr marL="0" lvl="0" indent="0" algn="l" rtl="0">
              <a:spcBef>
                <a:spcPts val="0"/>
              </a:spcBef>
              <a:spcAft>
                <a:spcPts val="0"/>
              </a:spcAft>
              <a:buNone/>
            </a:pPr>
            <a:r>
              <a:rPr lang="en-US">
                <a:latin typeface="Libre Franklin"/>
                <a:ea typeface="Libre Franklin"/>
                <a:cs typeface="Libre Franklin"/>
                <a:sym typeface="Libre Franklin"/>
              </a:rPr>
              <a:t>4 = Major Impact</a:t>
            </a:r>
            <a:endParaRPr>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3ac11433e0_0_48"/>
          <p:cNvSpPr txBox="1">
            <a:spLocks noGrp="1"/>
          </p:cNvSpPr>
          <p:nvPr>
            <p:ph type="title"/>
          </p:nvPr>
        </p:nvSpPr>
        <p:spPr>
          <a:xfrm>
            <a:off x="720825" y="116480"/>
            <a:ext cx="10515600" cy="620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Delphi Study - Ranking of Policy Proposals</a:t>
            </a:r>
            <a:endParaRPr/>
          </a:p>
        </p:txBody>
      </p:sp>
      <p:pic>
        <p:nvPicPr>
          <p:cNvPr id="163" name="Google Shape;163;g13ac11433e0_0_48"/>
          <p:cNvPicPr preferRelativeResize="0"/>
          <p:nvPr/>
        </p:nvPicPr>
        <p:blipFill>
          <a:blip r:embed="rId3">
            <a:alphaModFix/>
          </a:blip>
          <a:stretch>
            <a:fillRect/>
          </a:stretch>
        </p:blipFill>
        <p:spPr>
          <a:xfrm>
            <a:off x="2900800" y="828275"/>
            <a:ext cx="8987499" cy="5040425"/>
          </a:xfrm>
          <a:prstGeom prst="rect">
            <a:avLst/>
          </a:prstGeom>
          <a:noFill/>
          <a:ln>
            <a:noFill/>
          </a:ln>
        </p:spPr>
      </p:pic>
      <p:sp>
        <p:nvSpPr>
          <p:cNvPr id="164" name="Google Shape;164;g13ac11433e0_0_48"/>
          <p:cNvSpPr txBox="1"/>
          <p:nvPr/>
        </p:nvSpPr>
        <p:spPr>
          <a:xfrm>
            <a:off x="419200" y="1777375"/>
            <a:ext cx="2230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ibre Franklin"/>
                <a:ea typeface="Libre Franklin"/>
                <a:cs typeface="Libre Franklin"/>
                <a:sym typeface="Libre Franklin"/>
              </a:rPr>
              <a:t>1 = Not a Priority</a:t>
            </a:r>
            <a:endParaRPr>
              <a:latin typeface="Libre Franklin"/>
              <a:ea typeface="Libre Franklin"/>
              <a:cs typeface="Libre Franklin"/>
              <a:sym typeface="Libre Franklin"/>
            </a:endParaRPr>
          </a:p>
          <a:p>
            <a:pPr marL="0" lvl="0" indent="0" algn="l" rtl="0">
              <a:spcBef>
                <a:spcPts val="0"/>
              </a:spcBef>
              <a:spcAft>
                <a:spcPts val="0"/>
              </a:spcAft>
              <a:buNone/>
            </a:pPr>
            <a:r>
              <a:rPr lang="en-US">
                <a:latin typeface="Libre Franklin"/>
                <a:ea typeface="Libre Franklin"/>
                <a:cs typeface="Libre Franklin"/>
                <a:sym typeface="Libre Franklin"/>
              </a:rPr>
              <a:t>2 = Low Priority</a:t>
            </a:r>
            <a:endParaRPr>
              <a:latin typeface="Libre Franklin"/>
              <a:ea typeface="Libre Franklin"/>
              <a:cs typeface="Libre Franklin"/>
              <a:sym typeface="Libre Franklin"/>
            </a:endParaRPr>
          </a:p>
          <a:p>
            <a:pPr marL="0" lvl="0" indent="0" algn="l" rtl="0">
              <a:spcBef>
                <a:spcPts val="0"/>
              </a:spcBef>
              <a:spcAft>
                <a:spcPts val="0"/>
              </a:spcAft>
              <a:buNone/>
            </a:pPr>
            <a:r>
              <a:rPr lang="en-US">
                <a:latin typeface="Libre Franklin"/>
                <a:ea typeface="Libre Franklin"/>
                <a:cs typeface="Libre Franklin"/>
                <a:sym typeface="Libre Franklin"/>
              </a:rPr>
              <a:t>3 = Moderate Priority</a:t>
            </a:r>
            <a:endParaRPr>
              <a:latin typeface="Libre Franklin"/>
              <a:ea typeface="Libre Franklin"/>
              <a:cs typeface="Libre Franklin"/>
              <a:sym typeface="Libre Franklin"/>
            </a:endParaRPr>
          </a:p>
          <a:p>
            <a:pPr marL="0" lvl="0" indent="0" algn="l" rtl="0">
              <a:spcBef>
                <a:spcPts val="0"/>
              </a:spcBef>
              <a:spcAft>
                <a:spcPts val="0"/>
              </a:spcAft>
              <a:buNone/>
            </a:pPr>
            <a:r>
              <a:rPr lang="en-US">
                <a:latin typeface="Libre Franklin"/>
                <a:ea typeface="Libre Franklin"/>
                <a:cs typeface="Libre Franklin"/>
                <a:sym typeface="Libre Franklin"/>
              </a:rPr>
              <a:t>4 = Highest Priority</a:t>
            </a:r>
            <a:endParaRPr>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3ac11433e0_0_68"/>
          <p:cNvSpPr txBox="1">
            <a:spLocks noGrp="1"/>
          </p:cNvSpPr>
          <p:nvPr>
            <p:ph type="title"/>
          </p:nvPr>
        </p:nvSpPr>
        <p:spPr>
          <a:xfrm>
            <a:off x="838200" y="787180"/>
            <a:ext cx="10515600" cy="620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Conclusion</a:t>
            </a:r>
            <a:endParaRPr/>
          </a:p>
        </p:txBody>
      </p:sp>
      <p:sp>
        <p:nvSpPr>
          <p:cNvPr id="171" name="Google Shape;171;g13ac11433e0_0_68"/>
          <p:cNvSpPr txBox="1">
            <a:spLocks noGrp="1"/>
          </p:cNvSpPr>
          <p:nvPr>
            <p:ph type="body" idx="1"/>
          </p:nvPr>
        </p:nvSpPr>
        <p:spPr>
          <a:xfrm>
            <a:off x="838200" y="1527175"/>
            <a:ext cx="10515600" cy="4157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Focus groups revealed each district struggled with unique challenges that reflected the incredible diversity of rural district conditions.</a:t>
            </a:r>
            <a:endParaRPr/>
          </a:p>
          <a:p>
            <a:pPr marL="0" lvl="0" indent="0" algn="l" rtl="0">
              <a:spcBef>
                <a:spcPts val="1000"/>
              </a:spcBef>
              <a:spcAft>
                <a:spcPts val="0"/>
              </a:spcAft>
              <a:buNone/>
            </a:pPr>
            <a:r>
              <a:rPr lang="en-US"/>
              <a:t>Administrators agreed that support for broadband access, modifications to the school code and increased PD were essential.</a:t>
            </a:r>
            <a:endParaRPr/>
          </a:p>
          <a:p>
            <a:pPr marL="0" lvl="0" indent="0" algn="l" rtl="0">
              <a:spcBef>
                <a:spcPts val="1000"/>
              </a:spcBef>
              <a:spcAft>
                <a:spcPts val="0"/>
              </a:spcAft>
              <a:buNone/>
            </a:pPr>
            <a:r>
              <a:rPr lang="en-US"/>
              <a:t>Delphi study showed strong support across stakeholders for key legislative reforms to support rural school districts.</a:t>
            </a:r>
            <a:endParaRPr/>
          </a:p>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838200" y="787180"/>
            <a:ext cx="10515600" cy="6202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7070"/>
              </a:buClr>
              <a:buSzPts val="3200"/>
              <a:buFont typeface="Libre Franklin Medium"/>
              <a:buNone/>
            </a:pPr>
            <a:r>
              <a:rPr lang="en-US"/>
              <a:t>The Context</a:t>
            </a:r>
            <a:endParaRPr/>
          </a:p>
        </p:txBody>
      </p:sp>
      <p:sp>
        <p:nvSpPr>
          <p:cNvPr id="74" name="Google Shape;74;p2"/>
          <p:cNvSpPr txBox="1">
            <a:spLocks noGrp="1"/>
          </p:cNvSpPr>
          <p:nvPr>
            <p:ph type="body" idx="1"/>
          </p:nvPr>
        </p:nvSpPr>
        <p:spPr>
          <a:xfrm>
            <a:off x="838200" y="1527175"/>
            <a:ext cx="5138738" cy="41571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800"/>
              <a:buChar char="•"/>
            </a:pPr>
            <a:r>
              <a:rPr lang="en-US"/>
              <a:t>S</a:t>
            </a:r>
            <a:r>
              <a:rPr lang="en-US" sz="2800" b="0" i="0" u="none" strike="noStrike"/>
              <a:t>chools </a:t>
            </a:r>
            <a:r>
              <a:rPr lang="en-US"/>
              <a:t>are</a:t>
            </a:r>
            <a:r>
              <a:rPr lang="en-US" sz="2800" b="0" i="0" u="none" strike="noStrike"/>
              <a:t> at </a:t>
            </a:r>
            <a:r>
              <a:rPr lang="en-US"/>
              <a:t>the center of communication in rural</a:t>
            </a:r>
            <a:r>
              <a:rPr lang="en-US" sz="2800" b="0" i="0" u="none" strike="noStrike"/>
              <a:t> communit</a:t>
            </a:r>
            <a:r>
              <a:rPr lang="en-US"/>
              <a:t>ies</a:t>
            </a:r>
            <a:r>
              <a:rPr lang="en-US" sz="2800" b="0" i="0" u="none" strike="noStrike"/>
              <a:t>. </a:t>
            </a:r>
            <a:endParaRPr/>
          </a:p>
          <a:p>
            <a:pPr marL="228600" lvl="0" indent="-228600" algn="l" rtl="0">
              <a:lnSpc>
                <a:spcPct val="90000"/>
              </a:lnSpc>
              <a:spcBef>
                <a:spcPts val="1000"/>
              </a:spcBef>
              <a:spcAft>
                <a:spcPts val="0"/>
              </a:spcAft>
              <a:buClr>
                <a:srgbClr val="1F3864"/>
              </a:buClr>
              <a:buSzPts val="2800"/>
              <a:buChar char="•"/>
            </a:pPr>
            <a:r>
              <a:rPr lang="en-US"/>
              <a:t>Rural schools</a:t>
            </a:r>
            <a:r>
              <a:rPr lang="en-US" sz="2800" b="0" i="0" u="none" strike="noStrike"/>
              <a:t> have long </a:t>
            </a:r>
            <a:r>
              <a:rPr lang="en-US"/>
              <a:t>faced</a:t>
            </a:r>
            <a:r>
              <a:rPr lang="en-US" sz="2800" b="0" i="0" u="none" strike="noStrike"/>
              <a:t> insufficient funding and other barriers to online education. </a:t>
            </a:r>
            <a:endParaRPr/>
          </a:p>
          <a:p>
            <a:pPr marL="228600" lvl="0" indent="-50800" algn="l" rtl="0">
              <a:lnSpc>
                <a:spcPct val="90000"/>
              </a:lnSpc>
              <a:spcBef>
                <a:spcPts val="1000"/>
              </a:spcBef>
              <a:spcAft>
                <a:spcPts val="0"/>
              </a:spcAft>
              <a:buClr>
                <a:srgbClr val="1F3864"/>
              </a:buClr>
              <a:buSzPts val="2800"/>
              <a:buNone/>
            </a:pPr>
            <a:endParaRPr/>
          </a:p>
        </p:txBody>
      </p:sp>
      <p:pic>
        <p:nvPicPr>
          <p:cNvPr id="75" name="Google Shape;75;p2" descr="A picture containing building, grass, sky, outdoor&#10;&#10;Description automatically generated"/>
          <p:cNvPicPr preferRelativeResize="0">
            <a:picLocks noGrp="1"/>
          </p:cNvPicPr>
          <p:nvPr>
            <p:ph type="body" idx="2"/>
          </p:nvPr>
        </p:nvPicPr>
        <p:blipFill rotWithShape="1">
          <a:blip r:embed="rId3">
            <a:alphaModFix/>
          </a:blip>
          <a:srcRect/>
          <a:stretch/>
        </p:blipFill>
        <p:spPr>
          <a:xfrm>
            <a:off x="6096000" y="1412677"/>
            <a:ext cx="5376862" cy="40326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838200" y="787180"/>
            <a:ext cx="10515600" cy="6202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7070"/>
              </a:buClr>
              <a:buSzPts val="3200"/>
              <a:buFont typeface="Libre Franklin Medium"/>
              <a:buNone/>
            </a:pPr>
            <a:r>
              <a:rPr lang="en-US"/>
              <a:t>The Problem</a:t>
            </a:r>
            <a:endParaRPr/>
          </a:p>
        </p:txBody>
      </p:sp>
      <p:sp>
        <p:nvSpPr>
          <p:cNvPr id="81" name="Google Shape;81;p3"/>
          <p:cNvSpPr txBox="1">
            <a:spLocks noGrp="1"/>
          </p:cNvSpPr>
          <p:nvPr>
            <p:ph type="body" idx="1"/>
          </p:nvPr>
        </p:nvSpPr>
        <p:spPr>
          <a:xfrm>
            <a:off x="838200" y="1527175"/>
            <a:ext cx="4978138" cy="415718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F3864"/>
              </a:buClr>
              <a:buSzPts val="2800"/>
              <a:buChar char="•"/>
            </a:pPr>
            <a:r>
              <a:rPr lang="en-US"/>
              <a:t>The COVID 19 pandemic disrupted community/school relations and exposed vulnerabilities in the ability of rural schools to provide:</a:t>
            </a:r>
            <a:endParaRPr/>
          </a:p>
          <a:p>
            <a:pPr marL="685800" lvl="1" indent="-228600" algn="l" rtl="0">
              <a:lnSpc>
                <a:spcPct val="90000"/>
              </a:lnSpc>
              <a:spcBef>
                <a:spcPts val="500"/>
              </a:spcBef>
              <a:spcAft>
                <a:spcPts val="0"/>
              </a:spcAft>
              <a:buClr>
                <a:srgbClr val="1F3864"/>
              </a:buClr>
              <a:buSzPts val="2800"/>
              <a:buChar char="•"/>
            </a:pPr>
            <a:r>
              <a:rPr lang="en-US" sz="2800"/>
              <a:t>Distance education</a:t>
            </a:r>
            <a:endParaRPr/>
          </a:p>
          <a:p>
            <a:pPr marL="685800" lvl="1" indent="-228600" algn="l" rtl="0">
              <a:lnSpc>
                <a:spcPct val="90000"/>
              </a:lnSpc>
              <a:spcBef>
                <a:spcPts val="500"/>
              </a:spcBef>
              <a:spcAft>
                <a:spcPts val="0"/>
              </a:spcAft>
              <a:buClr>
                <a:srgbClr val="1F3864"/>
              </a:buClr>
              <a:buSzPts val="2800"/>
              <a:buChar char="•"/>
            </a:pPr>
            <a:r>
              <a:rPr lang="en-US" sz="2800"/>
              <a:t>Essential non-educational services</a:t>
            </a:r>
            <a:endParaRPr sz="2800"/>
          </a:p>
          <a:p>
            <a:pPr marL="0" lvl="0" indent="0" algn="l" rtl="0">
              <a:lnSpc>
                <a:spcPct val="90000"/>
              </a:lnSpc>
              <a:spcBef>
                <a:spcPts val="500"/>
              </a:spcBef>
              <a:spcAft>
                <a:spcPts val="0"/>
              </a:spcAft>
              <a:buNone/>
            </a:pPr>
            <a:endParaRPr sz="2800"/>
          </a:p>
        </p:txBody>
      </p:sp>
      <p:pic>
        <p:nvPicPr>
          <p:cNvPr id="82" name="Google Shape;82;p3" descr="A picture containing grass, stadium, highway&#10;&#10;Description automatically generated"/>
          <p:cNvPicPr preferRelativeResize="0">
            <a:picLocks noGrp="1"/>
          </p:cNvPicPr>
          <p:nvPr>
            <p:ph type="body" idx="2"/>
          </p:nvPr>
        </p:nvPicPr>
        <p:blipFill rotWithShape="1">
          <a:blip r:embed="rId3">
            <a:alphaModFix/>
          </a:blip>
          <a:srcRect l="8954" r="12477" b="2"/>
          <a:stretch/>
        </p:blipFill>
        <p:spPr>
          <a:xfrm>
            <a:off x="5976595" y="1527175"/>
            <a:ext cx="5377206" cy="41576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838200" y="787180"/>
            <a:ext cx="10515600" cy="6202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7070"/>
              </a:buClr>
              <a:buSzPts val="3200"/>
              <a:buFont typeface="Libre Franklin Medium"/>
              <a:buNone/>
            </a:pPr>
            <a:r>
              <a:rPr lang="en-US"/>
              <a:t>Demographics </a:t>
            </a:r>
            <a:endParaRPr/>
          </a:p>
        </p:txBody>
      </p:sp>
      <p:sp>
        <p:nvSpPr>
          <p:cNvPr id="88" name="Google Shape;88;p4"/>
          <p:cNvSpPr txBox="1">
            <a:spLocks noGrp="1"/>
          </p:cNvSpPr>
          <p:nvPr>
            <p:ph type="body" idx="1"/>
          </p:nvPr>
        </p:nvSpPr>
        <p:spPr>
          <a:xfrm>
            <a:off x="838199" y="1527175"/>
            <a:ext cx="5886451" cy="41571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800"/>
              <a:buChar char="•"/>
            </a:pPr>
            <a:r>
              <a:rPr lang="en-US"/>
              <a:t> </a:t>
            </a:r>
            <a:r>
              <a:rPr lang="en-US" b="0" i="0"/>
              <a:t>In 2018, 26% of the state’s residents, lived in Pennsylvania’s 48 rural counties. (U.S. Census Bureau)</a:t>
            </a:r>
            <a:endParaRPr/>
          </a:p>
          <a:p>
            <a:pPr marL="228600" lvl="0" indent="-228600" algn="l" rtl="0">
              <a:lnSpc>
                <a:spcPct val="90000"/>
              </a:lnSpc>
              <a:spcBef>
                <a:spcPts val="1000"/>
              </a:spcBef>
              <a:spcAft>
                <a:spcPts val="0"/>
              </a:spcAft>
              <a:buClr>
                <a:srgbClr val="1F3864"/>
              </a:buClr>
              <a:buSzPts val="2800"/>
              <a:buChar char="•"/>
            </a:pPr>
            <a:r>
              <a:rPr lang="en-US"/>
              <a:t>There are 235/500 rural school districts in PA</a:t>
            </a:r>
            <a:endParaRPr/>
          </a:p>
          <a:p>
            <a:pPr marL="228600" lvl="0" indent="-165100" algn="l" rtl="0">
              <a:lnSpc>
                <a:spcPct val="90000"/>
              </a:lnSpc>
              <a:spcBef>
                <a:spcPts val="1000"/>
              </a:spcBef>
              <a:spcAft>
                <a:spcPts val="0"/>
              </a:spcAft>
              <a:buSzPts val="1800"/>
              <a:buChar char="•"/>
            </a:pPr>
            <a:r>
              <a:rPr lang="en-US"/>
              <a:t>Enrollments range from 200 to nearly 10,000 students</a:t>
            </a:r>
            <a:endParaRPr/>
          </a:p>
        </p:txBody>
      </p:sp>
      <p:pic>
        <p:nvPicPr>
          <p:cNvPr id="89" name="Google Shape;89;p4" descr="A picture containing building, stadium, road, highway&#10;&#10;Description automatically generated"/>
          <p:cNvPicPr preferRelativeResize="0">
            <a:picLocks noGrp="1"/>
          </p:cNvPicPr>
          <p:nvPr>
            <p:ph type="body" idx="2"/>
          </p:nvPr>
        </p:nvPicPr>
        <p:blipFill rotWithShape="1">
          <a:blip r:embed="rId3">
            <a:alphaModFix/>
          </a:blip>
          <a:srcRect/>
          <a:stretch/>
        </p:blipFill>
        <p:spPr>
          <a:xfrm>
            <a:off x="6810374" y="1407382"/>
            <a:ext cx="4985265" cy="35265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87180"/>
            <a:ext cx="10515600" cy="6202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7070"/>
              </a:buClr>
              <a:buSzPts val="3200"/>
              <a:buFont typeface="Libre Franklin Medium"/>
              <a:buNone/>
            </a:pPr>
            <a:r>
              <a:rPr lang="en-US"/>
              <a:t>Purpose of Our Study </a:t>
            </a:r>
            <a:endParaRPr/>
          </a:p>
        </p:txBody>
      </p:sp>
      <p:sp>
        <p:nvSpPr>
          <p:cNvPr id="96" name="Google Shape;96;p5"/>
          <p:cNvSpPr txBox="1">
            <a:spLocks noGrp="1"/>
          </p:cNvSpPr>
          <p:nvPr>
            <p:ph type="body" idx="1"/>
          </p:nvPr>
        </p:nvSpPr>
        <p:spPr>
          <a:xfrm>
            <a:off x="838199" y="1527175"/>
            <a:ext cx="6179050" cy="41571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800"/>
              <a:buChar char="•"/>
            </a:pPr>
            <a:r>
              <a:rPr lang="en-US"/>
              <a:t>Understand the specific problems that rural school districts encountered during the pandemic. </a:t>
            </a:r>
            <a:endParaRPr/>
          </a:p>
          <a:p>
            <a:pPr marL="228600" lvl="0" indent="-228600" algn="l" rtl="0">
              <a:lnSpc>
                <a:spcPct val="90000"/>
              </a:lnSpc>
              <a:spcBef>
                <a:spcPts val="1000"/>
              </a:spcBef>
              <a:spcAft>
                <a:spcPts val="0"/>
              </a:spcAft>
              <a:buClr>
                <a:srgbClr val="1F3864"/>
              </a:buClr>
              <a:buSzPts val="2800"/>
              <a:buChar char="•"/>
            </a:pPr>
            <a:r>
              <a:rPr lang="en-US"/>
              <a:t> Learn how these districts responded to their unique challenges. </a:t>
            </a:r>
            <a:endParaRPr/>
          </a:p>
          <a:p>
            <a:pPr marL="228600" lvl="0" indent="-228600" algn="l" rtl="0">
              <a:lnSpc>
                <a:spcPct val="90000"/>
              </a:lnSpc>
              <a:spcBef>
                <a:spcPts val="1000"/>
              </a:spcBef>
              <a:spcAft>
                <a:spcPts val="0"/>
              </a:spcAft>
              <a:buClr>
                <a:srgbClr val="1F3864"/>
              </a:buClr>
              <a:buSzPts val="2800"/>
              <a:buChar char="•"/>
            </a:pPr>
            <a:r>
              <a:rPr lang="en-US"/>
              <a:t>Identify the policies, practices, and resources that are needed for PA rural schools in the event of future emergencies.</a:t>
            </a:r>
            <a:endParaRPr/>
          </a:p>
        </p:txBody>
      </p:sp>
      <p:pic>
        <p:nvPicPr>
          <p:cNvPr id="97" name="Google Shape;97;p5" descr="A picture containing grass, outdoor, field, mountain&#10;&#10;Description automatically generated"/>
          <p:cNvPicPr preferRelativeResize="0">
            <a:picLocks noGrp="1"/>
          </p:cNvPicPr>
          <p:nvPr>
            <p:ph type="body" idx="2"/>
          </p:nvPr>
        </p:nvPicPr>
        <p:blipFill rotWithShape="1">
          <a:blip r:embed="rId3">
            <a:alphaModFix/>
          </a:blip>
          <a:srcRect/>
          <a:stretch/>
        </p:blipFill>
        <p:spPr>
          <a:xfrm>
            <a:off x="7017249" y="1623317"/>
            <a:ext cx="5053152" cy="33622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838200" y="787180"/>
            <a:ext cx="10515600" cy="6202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7070"/>
              </a:buClr>
              <a:buSzPts val="3200"/>
              <a:buFont typeface="Libre Franklin Medium"/>
              <a:buNone/>
            </a:pPr>
            <a:r>
              <a:rPr lang="en-US"/>
              <a:t>Data Collection Tasks</a:t>
            </a:r>
            <a:endParaRPr/>
          </a:p>
        </p:txBody>
      </p:sp>
      <p:sp>
        <p:nvSpPr>
          <p:cNvPr id="104" name="Google Shape;104;p6"/>
          <p:cNvSpPr txBox="1">
            <a:spLocks noGrp="1"/>
          </p:cNvSpPr>
          <p:nvPr>
            <p:ph type="body" idx="1"/>
          </p:nvPr>
        </p:nvSpPr>
        <p:spPr>
          <a:xfrm>
            <a:off x="838200" y="1527175"/>
            <a:ext cx="4978138" cy="41571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400"/>
              <a:buChar char="•"/>
            </a:pPr>
            <a:r>
              <a:rPr lang="en-US" sz="2400"/>
              <a:t>Website Analysis</a:t>
            </a:r>
            <a:endParaRPr/>
          </a:p>
          <a:p>
            <a:pPr marL="228600" lvl="0" indent="-228600" algn="l" rtl="0">
              <a:lnSpc>
                <a:spcPct val="90000"/>
              </a:lnSpc>
              <a:spcBef>
                <a:spcPts val="1000"/>
              </a:spcBef>
              <a:spcAft>
                <a:spcPts val="0"/>
              </a:spcAft>
              <a:buClr>
                <a:srgbClr val="1F3864"/>
              </a:buClr>
              <a:buSzPts val="2400"/>
              <a:buChar char="•"/>
            </a:pPr>
            <a:r>
              <a:rPr lang="en-US" sz="2400"/>
              <a:t>Central Planning Documents Analysis</a:t>
            </a:r>
            <a:endParaRPr/>
          </a:p>
          <a:p>
            <a:pPr marL="228600" lvl="0" indent="-228600" algn="l" rtl="0">
              <a:lnSpc>
                <a:spcPct val="90000"/>
              </a:lnSpc>
              <a:spcBef>
                <a:spcPts val="1000"/>
              </a:spcBef>
              <a:spcAft>
                <a:spcPts val="0"/>
              </a:spcAft>
              <a:buClr>
                <a:srgbClr val="1F3864"/>
              </a:buClr>
              <a:buSzPts val="2400"/>
              <a:buChar char="•"/>
            </a:pPr>
            <a:r>
              <a:rPr lang="en-US" sz="2400" i="0" u="none" strike="noStrike"/>
              <a:t>Identification of  Specific Barriers or Challenges and Specific Practices or Resources (Survey and Focus Groups)</a:t>
            </a:r>
            <a:endParaRPr sz="2400"/>
          </a:p>
          <a:p>
            <a:pPr marL="228600" lvl="0" indent="-228600" algn="l" rtl="0">
              <a:lnSpc>
                <a:spcPct val="90000"/>
              </a:lnSpc>
              <a:spcBef>
                <a:spcPts val="1000"/>
              </a:spcBef>
              <a:spcAft>
                <a:spcPts val="0"/>
              </a:spcAft>
              <a:buClr>
                <a:srgbClr val="1F3864"/>
              </a:buClr>
              <a:buSzPts val="2400"/>
              <a:buChar char="•"/>
            </a:pPr>
            <a:r>
              <a:rPr lang="en-US" sz="2400"/>
              <a:t>Identification of Helpful Policies (Delphi Study) </a:t>
            </a:r>
            <a:endParaRPr/>
          </a:p>
          <a:p>
            <a:pPr marL="228600" lvl="0" indent="-50800" algn="l" rtl="0">
              <a:lnSpc>
                <a:spcPct val="90000"/>
              </a:lnSpc>
              <a:spcBef>
                <a:spcPts val="1000"/>
              </a:spcBef>
              <a:spcAft>
                <a:spcPts val="0"/>
              </a:spcAft>
              <a:buClr>
                <a:srgbClr val="1F3864"/>
              </a:buClr>
              <a:buSzPts val="2800"/>
              <a:buNone/>
            </a:pPr>
            <a:endParaRPr/>
          </a:p>
        </p:txBody>
      </p:sp>
      <p:pic>
        <p:nvPicPr>
          <p:cNvPr id="105" name="Google Shape;105;p6" descr="Angled shot of pen on a graph"/>
          <p:cNvPicPr preferRelativeResize="0">
            <a:picLocks noGrp="1"/>
          </p:cNvPicPr>
          <p:nvPr>
            <p:ph type="body" idx="2"/>
          </p:nvPr>
        </p:nvPicPr>
        <p:blipFill rotWithShape="1">
          <a:blip r:embed="rId3">
            <a:alphaModFix/>
          </a:blip>
          <a:srcRect r="13672" b="1"/>
          <a:stretch/>
        </p:blipFill>
        <p:spPr>
          <a:xfrm>
            <a:off x="5976595" y="1527175"/>
            <a:ext cx="5377206" cy="415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3ac11433e0_0_7"/>
          <p:cNvSpPr txBox="1">
            <a:spLocks noGrp="1"/>
          </p:cNvSpPr>
          <p:nvPr>
            <p:ph type="title"/>
          </p:nvPr>
        </p:nvSpPr>
        <p:spPr>
          <a:xfrm>
            <a:off x="838200" y="787180"/>
            <a:ext cx="10515600" cy="620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Focus Groups and Delphi Study</a:t>
            </a:r>
            <a:endParaRPr/>
          </a:p>
        </p:txBody>
      </p:sp>
      <p:sp>
        <p:nvSpPr>
          <p:cNvPr id="112" name="Google Shape;112;g13ac11433e0_0_7"/>
          <p:cNvSpPr txBox="1">
            <a:spLocks noGrp="1"/>
          </p:cNvSpPr>
          <p:nvPr>
            <p:ph type="body" idx="1"/>
          </p:nvPr>
        </p:nvSpPr>
        <p:spPr>
          <a:xfrm>
            <a:off x="838200" y="1527175"/>
            <a:ext cx="4978200" cy="4157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Two focus groups with rural superintendents, IU Directors and other leaders</a:t>
            </a:r>
            <a:endParaRPr/>
          </a:p>
        </p:txBody>
      </p:sp>
      <p:sp>
        <p:nvSpPr>
          <p:cNvPr id="113" name="Google Shape;113;g13ac11433e0_0_7"/>
          <p:cNvSpPr txBox="1">
            <a:spLocks noGrp="1"/>
          </p:cNvSpPr>
          <p:nvPr>
            <p:ph type="body" idx="2"/>
          </p:nvPr>
        </p:nvSpPr>
        <p:spPr>
          <a:xfrm>
            <a:off x="5976595" y="1527175"/>
            <a:ext cx="5377200" cy="4157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 Delphi study of 28 rural school administrators, school board members, parents and teachers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3ac11433e0_0_14"/>
          <p:cNvSpPr txBox="1">
            <a:spLocks noGrp="1"/>
          </p:cNvSpPr>
          <p:nvPr>
            <p:ph type="title"/>
          </p:nvPr>
        </p:nvSpPr>
        <p:spPr>
          <a:xfrm>
            <a:off x="838200" y="503023"/>
            <a:ext cx="10515600" cy="904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Focus Group -“No one thought initially about long term closures.”</a:t>
            </a:r>
            <a:endParaRPr/>
          </a:p>
        </p:txBody>
      </p:sp>
      <p:sp>
        <p:nvSpPr>
          <p:cNvPr id="120" name="Google Shape;120;g13ac11433e0_0_14"/>
          <p:cNvSpPr txBox="1">
            <a:spLocks noGrp="1"/>
          </p:cNvSpPr>
          <p:nvPr>
            <p:ph type="body" idx="1"/>
          </p:nvPr>
        </p:nvSpPr>
        <p:spPr>
          <a:xfrm>
            <a:off x="838200" y="1527175"/>
            <a:ext cx="10515600" cy="41571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solidFill>
                  <a:srgbClr val="181717"/>
                </a:solidFill>
                <a:latin typeface="Times New Roman"/>
                <a:ea typeface="Times New Roman"/>
                <a:cs typeface="Times New Roman"/>
                <a:sym typeface="Times New Roman"/>
              </a:rPr>
              <a:t>“It was really a tremendous feeling of uncertainty, because there was no timetable at that point given, and we weren’t sure if schools would be closed for a week or for two weeks. No one thought initially about long term closures.”</a:t>
            </a:r>
            <a:endParaRPr>
              <a:solidFill>
                <a:srgbClr val="181717"/>
              </a:solidFill>
              <a:latin typeface="Times New Roman"/>
              <a:ea typeface="Times New Roman"/>
              <a:cs typeface="Times New Roman"/>
              <a:sym typeface="Times New Roman"/>
            </a:endParaRPr>
          </a:p>
          <a:p>
            <a:pPr marL="0" lvl="0" indent="0" algn="l" rtl="0">
              <a:spcBef>
                <a:spcPts val="1000"/>
              </a:spcBef>
              <a:spcAft>
                <a:spcPts val="0"/>
              </a:spcAft>
              <a:buNone/>
            </a:pPr>
            <a:r>
              <a:rPr lang="en-US">
                <a:solidFill>
                  <a:srgbClr val="181717"/>
                </a:solidFill>
                <a:latin typeface="Times New Roman"/>
                <a:ea typeface="Times New Roman"/>
                <a:cs typeface="Times New Roman"/>
                <a:sym typeface="Times New Roman"/>
              </a:rPr>
              <a:t>On March 13, 2020 Governor Wolf ordered that all K–12 Pennsylvania schools would close due to the COVID pandemic.  Our respondents anticipated receiving information from the Secretary of Education earlier that morning during a statewide meeting, but there was no mention of school closings during that meeting. This left rural districts “on their own” to map out strategies and mobilize resources</a:t>
            </a:r>
            <a:endParaRPr>
              <a:solidFill>
                <a:srgbClr val="181717"/>
              </a:solidFill>
              <a:latin typeface="Times New Roman"/>
              <a:ea typeface="Times New Roman"/>
              <a:cs typeface="Times New Roman"/>
              <a:sym typeface="Times New Roman"/>
            </a:endParaRPr>
          </a:p>
          <a:p>
            <a:pPr marL="0" lvl="0" indent="0" algn="l" rtl="0">
              <a:spcBef>
                <a:spcPts val="1000"/>
              </a:spcBef>
              <a:spcAft>
                <a:spcPts val="0"/>
              </a:spcAft>
              <a:buNone/>
            </a:pPr>
            <a:endParaRPr>
              <a:solidFill>
                <a:srgbClr val="181717"/>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3ac11433e0_0_23"/>
          <p:cNvSpPr txBox="1">
            <a:spLocks noGrp="1"/>
          </p:cNvSpPr>
          <p:nvPr>
            <p:ph type="title"/>
          </p:nvPr>
        </p:nvSpPr>
        <p:spPr>
          <a:xfrm>
            <a:off x="838200" y="402474"/>
            <a:ext cx="10515600" cy="7545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Focus Group - “School districts became the hub of the community.”</a:t>
            </a:r>
            <a:endParaRPr/>
          </a:p>
        </p:txBody>
      </p:sp>
      <p:sp>
        <p:nvSpPr>
          <p:cNvPr id="127" name="Google Shape;127;g13ac11433e0_0_23"/>
          <p:cNvSpPr txBox="1">
            <a:spLocks noGrp="1"/>
          </p:cNvSpPr>
          <p:nvPr>
            <p:ph type="body" idx="1"/>
          </p:nvPr>
        </p:nvSpPr>
        <p:spPr>
          <a:xfrm>
            <a:off x="838200" y="1589825"/>
            <a:ext cx="10515600" cy="44130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852"/>
              <a:buNone/>
            </a:pPr>
            <a:r>
              <a:rPr lang="en-US"/>
              <a:t>Suddenly, school districts became the center for community information about the pandemic, but also provision of multiple social services.  One superintendent noted: “I was personally responding to 100 emails a day from parents concerned about losing their jobs, feeding their children, finding day care.”</a:t>
            </a:r>
            <a:endParaRPr/>
          </a:p>
          <a:p>
            <a:pPr marL="0" lvl="0" indent="0" algn="l" rtl="0">
              <a:lnSpc>
                <a:spcPct val="70000"/>
              </a:lnSpc>
              <a:spcBef>
                <a:spcPts val="1000"/>
              </a:spcBef>
              <a:spcAft>
                <a:spcPts val="0"/>
              </a:spcAft>
              <a:buSzPts val="852"/>
              <a:buNone/>
            </a:pPr>
            <a:endParaRPr/>
          </a:p>
          <a:p>
            <a:pPr marL="0" lvl="0" indent="0" algn="l" rtl="0">
              <a:lnSpc>
                <a:spcPct val="70000"/>
              </a:lnSpc>
              <a:spcBef>
                <a:spcPts val="1000"/>
              </a:spcBef>
              <a:spcAft>
                <a:spcPts val="0"/>
              </a:spcAft>
              <a:buSzPts val="852"/>
              <a:buNone/>
            </a:pPr>
            <a:r>
              <a:rPr lang="en-US"/>
              <a:t>“I think it showed the community, the power of the educational industry, the fact that, I think, we were the one stable thing that everybody could turn to in keeping families together, in keeping children fed.”</a:t>
            </a:r>
            <a:endParaRPr/>
          </a:p>
          <a:p>
            <a:pPr marL="0" lvl="0" indent="0" algn="l" rtl="0">
              <a:lnSpc>
                <a:spcPct val="70000"/>
              </a:lnSpc>
              <a:spcBef>
                <a:spcPts val="1000"/>
              </a:spcBef>
              <a:spcAft>
                <a:spcPts val="0"/>
              </a:spcAft>
              <a:buSzPts val="852"/>
              <a:buNone/>
            </a:pPr>
            <a:endParaRPr/>
          </a:p>
          <a:p>
            <a:pPr marL="0" lvl="0" indent="0" algn="l" rtl="0">
              <a:lnSpc>
                <a:spcPct val="70000"/>
              </a:lnSpc>
              <a:spcBef>
                <a:spcPts val="1000"/>
              </a:spcBef>
              <a:spcAft>
                <a:spcPts val="0"/>
              </a:spcAft>
              <a:buSzPts val="852"/>
              <a:buNone/>
            </a:pPr>
            <a:endParaRPr sz="247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1294</Words>
  <Application>Microsoft Office PowerPoint</Application>
  <PresentationFormat>Widescreen</PresentationFormat>
  <Paragraphs>83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Libre Franklin</vt:lpstr>
      <vt:lpstr>Lato Light</vt:lpstr>
      <vt:lpstr>Libre Franklin Medium</vt:lpstr>
      <vt:lpstr>Calibri</vt:lpstr>
      <vt:lpstr>Times New Roman</vt:lpstr>
      <vt:lpstr>Office Theme</vt:lpstr>
      <vt:lpstr>Distance Learning and Online Coordination of Services in PA Rural Schools during COVID-19</vt:lpstr>
      <vt:lpstr>The Context</vt:lpstr>
      <vt:lpstr>The Problem</vt:lpstr>
      <vt:lpstr>Demographics </vt:lpstr>
      <vt:lpstr>Purpose of Our Study </vt:lpstr>
      <vt:lpstr>Data Collection Tasks</vt:lpstr>
      <vt:lpstr>Focus Groups and Delphi Study</vt:lpstr>
      <vt:lpstr>Focus Group -“No one thought initially about long term closures.”</vt:lpstr>
      <vt:lpstr>Focus Group - “School districts became the hub of the community.”</vt:lpstr>
      <vt:lpstr>Focus Group - Long-term Planning – Curriculum and PD</vt:lpstr>
      <vt:lpstr>Focus Group - Specific Recommendations </vt:lpstr>
      <vt:lpstr>Delphi Study -  Factors that Affected School Response Capacity </vt:lpstr>
      <vt:lpstr>Delphi Study - Areas of School Impacted by the Pandemic</vt:lpstr>
      <vt:lpstr>Delphi Study - Ranking of Policy Proposals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Learning and Online Coordination of Services in PA Rural Schools during COVID-19</dc:title>
  <dc:creator>Schooling, Peggy</dc:creator>
  <cp:lastModifiedBy>Sheri Thompson</cp:lastModifiedBy>
  <cp:revision>2</cp:revision>
  <dcterms:created xsi:type="dcterms:W3CDTF">2022-06-09T16:01:15Z</dcterms:created>
  <dcterms:modified xsi:type="dcterms:W3CDTF">2022-06-30T19:23:18Z</dcterms:modified>
</cp:coreProperties>
</file>