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verage" panose="020B0604020202020204" charset="0"/>
      <p:regular r:id="rId12"/>
    </p:embeddedFont>
    <p:embeddedFont>
      <p:font typeface="Montserrat" panose="020B0604020202020204" charset="0"/>
      <p:regular r:id="rId13"/>
      <p:bold r:id="rId14"/>
      <p:italic r:id="rId15"/>
      <p:boldItalic r:id="rId16"/>
    </p:embeddedFont>
    <p:embeddedFont>
      <p:font typeface="Oswald"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403"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59039d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5903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6f59039d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c6f5903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3bac440a0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3bac440a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6f59039d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6f59039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6f59039d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f59039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6f59039d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6f5903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6f59039d_0_2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6f59039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3bac440a0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3bac440a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3bac440a0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3bac440a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education.pa.gov/Schools/safeschools/emergencyplanning/COVID-19/messages/Pages/April15.asp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Michael Maley</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D.H.H. Lengel Middle School Principal - Pottsville Area</a:t>
            </a:r>
            <a:endParaRPr/>
          </a:p>
          <a:p>
            <a:pPr marL="0" lvl="0" indent="0" algn="ctr" rtl="0">
              <a:spcBef>
                <a:spcPts val="0"/>
              </a:spcBef>
              <a:spcAft>
                <a:spcPts val="0"/>
              </a:spcAft>
              <a:buNone/>
            </a:pPr>
            <a:r>
              <a:rPr lang="en"/>
              <a:t>East II -Secondary Representative - PA Principals Association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Moving to Planned Instruction </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Montserrat"/>
                <a:ea typeface="Montserrat"/>
                <a:cs typeface="Montserrat"/>
                <a:sym typeface="Montserrat"/>
              </a:rPr>
              <a:t>“As</a:t>
            </a:r>
            <a:r>
              <a:rPr lang="en" sz="2400">
                <a:solidFill>
                  <a:srgbClr val="FFFFFF"/>
                </a:solidFill>
                <a:latin typeface="Montserrat"/>
                <a:ea typeface="Montserrat"/>
                <a:cs typeface="Montserrat"/>
                <a:sym typeface="Montserrat"/>
              </a:rPr>
              <a:t> educators preparing students to continue on to postsecondary opportunities, the workforce or transitioning to their next grade, it is our responsibility and expectation that every school offer planned instruction at every grade level for all students. “</a:t>
            </a:r>
            <a:r>
              <a:rPr lang="en" sz="2400">
                <a:solidFill>
                  <a:schemeClr val="dk1"/>
                </a:solidFill>
                <a:latin typeface="Montserrat"/>
                <a:ea typeface="Montserrat"/>
                <a:cs typeface="Montserrat"/>
                <a:sym typeface="Montserrat"/>
              </a:rPr>
              <a:t>  </a:t>
            </a:r>
            <a:r>
              <a:rPr lang="en" sz="1200">
                <a:solidFill>
                  <a:schemeClr val="dk1"/>
                </a:solidFill>
                <a:latin typeface="Montserrat"/>
                <a:ea typeface="Montserrat"/>
                <a:cs typeface="Montserrat"/>
                <a:sym typeface="Montserrat"/>
              </a:rPr>
              <a:t>(</a:t>
            </a:r>
            <a:r>
              <a:rPr lang="en" sz="1200" u="sng">
                <a:solidFill>
                  <a:schemeClr val="hlink"/>
                </a:solidFill>
                <a:latin typeface="Montserrat"/>
                <a:ea typeface="Montserrat"/>
                <a:cs typeface="Montserrat"/>
                <a:sym typeface="Montserrat"/>
                <a:hlinkClick r:id="rId3"/>
              </a:rPr>
              <a:t>https://www.education.pa.gov/Schools/safeschools/emergencyplanning/COVID-19/messages/Pages/April15.aspx</a:t>
            </a: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a:p>
            <a:pPr marL="0" lvl="0" indent="0" algn="l" rtl="0">
              <a:spcBef>
                <a:spcPts val="1600"/>
              </a:spcBef>
              <a:spcAft>
                <a:spcPts val="0"/>
              </a:spcAft>
              <a:buNone/>
            </a:pPr>
            <a:endParaRPr sz="2400">
              <a:solidFill>
                <a:schemeClr val="dk1"/>
              </a:solidFill>
              <a:latin typeface="Montserrat"/>
              <a:ea typeface="Montserrat"/>
              <a:cs typeface="Montserrat"/>
              <a:sym typeface="Montserrat"/>
            </a:endParaRPr>
          </a:p>
          <a:p>
            <a:pPr marL="0" lvl="0" indent="0" algn="l" rtl="0">
              <a:spcBef>
                <a:spcPts val="1600"/>
              </a:spcBef>
              <a:spcAft>
                <a:spcPts val="0"/>
              </a:spcAft>
              <a:buNone/>
            </a:pPr>
            <a:endParaRPr sz="2400">
              <a:solidFill>
                <a:schemeClr val="dk1"/>
              </a:solidFill>
              <a:latin typeface="Montserrat"/>
              <a:ea typeface="Montserrat"/>
              <a:cs typeface="Montserrat"/>
              <a:sym typeface="Montserrat"/>
            </a:endParaRPr>
          </a:p>
          <a:p>
            <a:pPr marL="0" lvl="0" indent="0" algn="l" rtl="0">
              <a:spcBef>
                <a:spcPts val="1600"/>
              </a:spcBef>
              <a:spcAft>
                <a:spcPts val="0"/>
              </a:spcAft>
              <a:buNone/>
            </a:pPr>
            <a:endParaRPr sz="1100">
              <a:solidFill>
                <a:srgbClr val="FFFFFF"/>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Immediate Con</a:t>
            </a:r>
            <a:endParaRPr/>
          </a:p>
          <a:p>
            <a:pPr marL="0" lvl="0" indent="0" algn="l" rtl="0">
              <a:spcBef>
                <a:spcPts val="0"/>
              </a:spcBef>
              <a:spcAft>
                <a:spcPts val="0"/>
              </a:spcAft>
              <a:buNone/>
            </a:pPr>
            <a:r>
              <a:rPr lang="en" sz="3000"/>
              <a:t>Parents perception of online learning!</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1458450" y="526350"/>
            <a:ext cx="62271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900"/>
              <a:t>170</a:t>
            </a:r>
            <a:endParaRPr sz="16900"/>
          </a:p>
          <a:p>
            <a:pPr marL="0" lvl="0" indent="0" algn="ctr" rtl="0">
              <a:spcBef>
                <a:spcPts val="0"/>
              </a:spcBef>
              <a:spcAft>
                <a:spcPts val="0"/>
              </a:spcAft>
              <a:buNone/>
            </a:pPr>
            <a:r>
              <a:rPr lang="en"/>
              <a:t>DAYS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this impact Pottsville Area?</a:t>
            </a:r>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3 questions we asked ourselves:</a:t>
            </a:r>
            <a:endParaRPr sz="3000"/>
          </a:p>
          <a:p>
            <a:pPr marL="457200" lvl="0" indent="-419100" algn="l" rtl="0">
              <a:spcBef>
                <a:spcPts val="1600"/>
              </a:spcBef>
              <a:spcAft>
                <a:spcPts val="0"/>
              </a:spcAft>
              <a:buSzPts val="3000"/>
              <a:buAutoNum type="arabicPeriod"/>
            </a:pPr>
            <a:r>
              <a:rPr lang="en" sz="3000"/>
              <a:t>What do we want our students to learn?</a:t>
            </a:r>
            <a:endParaRPr sz="3000"/>
          </a:p>
          <a:p>
            <a:pPr marL="457200" lvl="0" indent="-419100" algn="l" rtl="0">
              <a:spcBef>
                <a:spcPts val="0"/>
              </a:spcBef>
              <a:spcAft>
                <a:spcPts val="0"/>
              </a:spcAft>
              <a:buSzPts val="3000"/>
              <a:buAutoNum type="arabicPeriod"/>
            </a:pPr>
            <a:r>
              <a:rPr lang="en" sz="3000"/>
              <a:t>How are teachers going to deliver instruction?</a:t>
            </a:r>
            <a:endParaRPr sz="3000"/>
          </a:p>
          <a:p>
            <a:pPr marL="457200" lvl="0" indent="-419100" algn="l" rtl="0">
              <a:spcBef>
                <a:spcPts val="0"/>
              </a:spcBef>
              <a:spcAft>
                <a:spcPts val="0"/>
              </a:spcAft>
              <a:buSzPts val="3000"/>
              <a:buAutoNum type="arabicPeriod"/>
            </a:pPr>
            <a:r>
              <a:rPr lang="en" sz="3000"/>
              <a:t>How do we assess learning? </a:t>
            </a:r>
            <a:endParaRPr sz="3000"/>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265500" y="167000"/>
            <a:ext cx="4045200" cy="97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Desired Results </a:t>
            </a:r>
            <a:endParaRPr/>
          </a:p>
        </p:txBody>
      </p:sp>
      <p:sp>
        <p:nvSpPr>
          <p:cNvPr id="88" name="Google Shape;88;p18"/>
          <p:cNvSpPr txBox="1">
            <a:spLocks noGrp="1"/>
          </p:cNvSpPr>
          <p:nvPr>
            <p:ph type="subTitle" idx="1"/>
          </p:nvPr>
        </p:nvSpPr>
        <p:spPr>
          <a:xfrm>
            <a:off x="265500" y="1321199"/>
            <a:ext cx="4045200" cy="338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Backward Approach</a:t>
            </a:r>
            <a:endParaRPr/>
          </a:p>
          <a:p>
            <a:pPr marL="457200" lvl="0" indent="-361950" algn="l" rtl="0">
              <a:spcBef>
                <a:spcPts val="0"/>
              </a:spcBef>
              <a:spcAft>
                <a:spcPts val="0"/>
              </a:spcAft>
              <a:buSzPts val="2100"/>
              <a:buChar char="●"/>
            </a:pPr>
            <a:r>
              <a:rPr lang="en"/>
              <a:t>What knowledge did we we want our students to leave with?</a:t>
            </a:r>
            <a:endParaRPr/>
          </a:p>
          <a:p>
            <a:pPr marL="457200" lvl="0" indent="-361950" algn="l" rtl="0">
              <a:spcBef>
                <a:spcPts val="0"/>
              </a:spcBef>
              <a:spcAft>
                <a:spcPts val="0"/>
              </a:spcAft>
              <a:buSzPts val="2100"/>
              <a:buChar char="●"/>
            </a:pPr>
            <a:r>
              <a:rPr lang="en"/>
              <a:t>What skills are essential to learning and promotion?</a:t>
            </a:r>
            <a:endParaRPr/>
          </a:p>
          <a:p>
            <a:pPr marL="457200" lvl="0" indent="-361950" algn="l" rtl="0">
              <a:spcBef>
                <a:spcPts val="0"/>
              </a:spcBef>
              <a:spcAft>
                <a:spcPts val="0"/>
              </a:spcAft>
              <a:buSzPts val="2100"/>
              <a:buChar char="●"/>
            </a:pPr>
            <a:r>
              <a:rPr lang="en"/>
              <a:t>6 week time frame </a:t>
            </a:r>
            <a:endParaRPr/>
          </a:p>
          <a:p>
            <a:pPr marL="914400" lvl="1" indent="-361950" algn="l" rtl="0">
              <a:spcBef>
                <a:spcPts val="0"/>
              </a:spcBef>
              <a:spcAft>
                <a:spcPts val="0"/>
              </a:spcAft>
              <a:buSzPts val="2100"/>
              <a:buChar char="○"/>
            </a:pPr>
            <a:r>
              <a:rPr lang="en"/>
              <a:t>4/20-5/29</a:t>
            </a:r>
            <a:endParaRPr/>
          </a:p>
          <a:p>
            <a:pPr marL="914400" lvl="1" indent="-361950" algn="l" rtl="0">
              <a:spcBef>
                <a:spcPts val="0"/>
              </a:spcBef>
              <a:spcAft>
                <a:spcPts val="0"/>
              </a:spcAft>
              <a:buSzPts val="2100"/>
              <a:buChar char="○"/>
            </a:pPr>
            <a:r>
              <a:rPr lang="en"/>
              <a:t>Last Official Day 6/1/20</a:t>
            </a:r>
            <a:endParaRPr/>
          </a:p>
        </p:txBody>
      </p:sp>
      <p:pic>
        <p:nvPicPr>
          <p:cNvPr id="89" name="Google Shape;89;p18"/>
          <p:cNvPicPr preferRelativeResize="0"/>
          <p:nvPr/>
        </p:nvPicPr>
        <p:blipFill>
          <a:blip r:embed="rId3">
            <a:alphaModFix/>
          </a:blip>
          <a:stretch>
            <a:fillRect/>
          </a:stretch>
        </p:blipFill>
        <p:spPr>
          <a:xfrm>
            <a:off x="4953000" y="0"/>
            <a:ext cx="3804450"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4877475" y="296900"/>
            <a:ext cx="3981900" cy="6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Delivery of Instruction</a:t>
            </a:r>
            <a:endParaRPr sz="3600"/>
          </a:p>
        </p:txBody>
      </p:sp>
      <p:sp>
        <p:nvSpPr>
          <p:cNvPr id="95" name="Google Shape;95;p19"/>
          <p:cNvSpPr txBox="1">
            <a:spLocks noGrp="1"/>
          </p:cNvSpPr>
          <p:nvPr>
            <p:ph type="body" idx="1"/>
          </p:nvPr>
        </p:nvSpPr>
        <p:spPr>
          <a:xfrm>
            <a:off x="4877475" y="1275625"/>
            <a:ext cx="3981900" cy="10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Asynchronous </a:t>
            </a:r>
            <a:endParaRPr sz="1600" b="1"/>
          </a:p>
          <a:p>
            <a:pPr marL="457200" lvl="0" indent="-330200" algn="l" rtl="0">
              <a:spcBef>
                <a:spcPts val="0"/>
              </a:spcBef>
              <a:spcAft>
                <a:spcPts val="0"/>
              </a:spcAft>
              <a:buSzPts val="1600"/>
              <a:buChar char="●"/>
            </a:pPr>
            <a:r>
              <a:rPr lang="en" sz="1600" b="1"/>
              <a:t>Provides families flexibility</a:t>
            </a:r>
            <a:endParaRPr sz="1600" b="1"/>
          </a:p>
          <a:p>
            <a:pPr marL="457200" lvl="0" indent="-330200" algn="l" rtl="0">
              <a:spcBef>
                <a:spcPts val="0"/>
              </a:spcBef>
              <a:spcAft>
                <a:spcPts val="0"/>
              </a:spcAft>
              <a:buSzPts val="1600"/>
              <a:buChar char="●"/>
            </a:pPr>
            <a:r>
              <a:rPr lang="en" sz="1600" b="1"/>
              <a:t>Allows for continuous review  </a:t>
            </a:r>
            <a:endParaRPr sz="1600" b="1"/>
          </a:p>
        </p:txBody>
      </p:sp>
      <p:sp>
        <p:nvSpPr>
          <p:cNvPr id="96" name="Google Shape;96;p19"/>
          <p:cNvSpPr txBox="1">
            <a:spLocks noGrp="1"/>
          </p:cNvSpPr>
          <p:nvPr>
            <p:ph type="body" idx="1"/>
          </p:nvPr>
        </p:nvSpPr>
        <p:spPr>
          <a:xfrm>
            <a:off x="4877475" y="2503527"/>
            <a:ext cx="3981900" cy="10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Google Classroom and Email</a:t>
            </a:r>
            <a:endParaRPr sz="1600" b="1"/>
          </a:p>
          <a:p>
            <a:pPr marL="457200" lvl="0" indent="-330200" algn="l" rtl="0">
              <a:spcBef>
                <a:spcPts val="0"/>
              </a:spcBef>
              <a:spcAft>
                <a:spcPts val="0"/>
              </a:spcAft>
              <a:buSzPts val="1600"/>
              <a:buChar char="●"/>
            </a:pPr>
            <a:r>
              <a:rPr lang="en" sz="1600" b="1"/>
              <a:t>Students proficiency </a:t>
            </a:r>
            <a:endParaRPr sz="1600" b="1"/>
          </a:p>
          <a:p>
            <a:pPr marL="457200" lvl="0" indent="-330200" algn="l" rtl="0">
              <a:spcBef>
                <a:spcPts val="0"/>
              </a:spcBef>
              <a:spcAft>
                <a:spcPts val="0"/>
              </a:spcAft>
              <a:buSzPts val="1600"/>
              <a:buChar char="●"/>
            </a:pPr>
            <a:r>
              <a:rPr lang="en" sz="1600" b="1"/>
              <a:t>Ability to communicate and share</a:t>
            </a:r>
            <a:endParaRPr sz="1600" b="1"/>
          </a:p>
          <a:p>
            <a:pPr marL="0" lvl="0" indent="0" algn="l" rtl="0">
              <a:spcBef>
                <a:spcPts val="0"/>
              </a:spcBef>
              <a:spcAft>
                <a:spcPts val="0"/>
              </a:spcAft>
              <a:buNone/>
            </a:pPr>
            <a:endParaRPr sz="1400"/>
          </a:p>
        </p:txBody>
      </p:sp>
      <p:sp>
        <p:nvSpPr>
          <p:cNvPr id="97" name="Google Shape;97;p19"/>
          <p:cNvSpPr txBox="1">
            <a:spLocks noGrp="1"/>
          </p:cNvSpPr>
          <p:nvPr>
            <p:ph type="body" idx="1"/>
          </p:nvPr>
        </p:nvSpPr>
        <p:spPr>
          <a:xfrm>
            <a:off x="4877475" y="3731424"/>
            <a:ext cx="3981900" cy="121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Office Hours</a:t>
            </a:r>
            <a:endParaRPr sz="1600" b="1"/>
          </a:p>
          <a:p>
            <a:pPr marL="457200" lvl="0" indent="-317500" algn="l" rtl="0">
              <a:spcBef>
                <a:spcPts val="0"/>
              </a:spcBef>
              <a:spcAft>
                <a:spcPts val="0"/>
              </a:spcAft>
              <a:buSzPts val="1400"/>
              <a:buChar char="●"/>
            </a:pPr>
            <a:r>
              <a:rPr lang="en" sz="1400"/>
              <a:t>Designate three (3) 2-hour blocks during the week for students</a:t>
            </a:r>
            <a:endParaRPr sz="1400"/>
          </a:p>
          <a:p>
            <a:pPr marL="457200" lvl="0" indent="-317500" algn="l" rtl="0">
              <a:spcBef>
                <a:spcPts val="0"/>
              </a:spcBef>
              <a:spcAft>
                <a:spcPts val="0"/>
              </a:spcAft>
              <a:buSzPts val="1400"/>
              <a:buChar char="●"/>
            </a:pPr>
            <a:r>
              <a:rPr lang="en" sz="1400"/>
              <a:t>Parent communication - via email </a:t>
            </a:r>
            <a:endParaRPr sz="1400"/>
          </a:p>
        </p:txBody>
      </p:sp>
      <p:pic>
        <p:nvPicPr>
          <p:cNvPr id="98" name="Google Shape;98;p19"/>
          <p:cNvPicPr preferRelativeResize="0"/>
          <p:nvPr/>
        </p:nvPicPr>
        <p:blipFill>
          <a:blip r:embed="rId3">
            <a:alphaModFix/>
          </a:blip>
          <a:stretch>
            <a:fillRect/>
          </a:stretch>
        </p:blipFill>
        <p:spPr>
          <a:xfrm>
            <a:off x="152400" y="152400"/>
            <a:ext cx="4105563" cy="4838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Assess Learning </a:t>
            </a:r>
            <a:endParaRPr/>
          </a:p>
        </p:txBody>
      </p:sp>
      <p:sp>
        <p:nvSpPr>
          <p:cNvPr id="104" name="Google Shape;104;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Weekly work submissions and teacher communication</a:t>
            </a:r>
            <a:endParaRPr/>
          </a:p>
          <a:p>
            <a:pPr marL="914400" lvl="1" indent="-317500" algn="l" rtl="0">
              <a:spcBef>
                <a:spcPts val="0"/>
              </a:spcBef>
              <a:spcAft>
                <a:spcPts val="0"/>
              </a:spcAft>
              <a:buSzPts val="1400"/>
              <a:buChar char="○"/>
            </a:pPr>
            <a:r>
              <a:rPr lang="en"/>
              <a:t>Documents participation and attendance </a:t>
            </a:r>
            <a:endParaRPr/>
          </a:p>
          <a:p>
            <a:pPr marL="457200" lvl="0" indent="-342900" algn="l" rtl="0">
              <a:spcBef>
                <a:spcPts val="0"/>
              </a:spcBef>
              <a:spcAft>
                <a:spcPts val="0"/>
              </a:spcAft>
              <a:buSzPts val="1800"/>
              <a:buChar char="●"/>
            </a:pPr>
            <a:r>
              <a:rPr lang="en"/>
              <a:t>3MP - allow for any missing work to be complete and submitted - No grade lower than a 60%</a:t>
            </a:r>
            <a:endParaRPr/>
          </a:p>
          <a:p>
            <a:pPr marL="457200" lvl="0" indent="-342900" algn="l" rtl="0">
              <a:spcBef>
                <a:spcPts val="0"/>
              </a:spcBef>
              <a:spcAft>
                <a:spcPts val="0"/>
              </a:spcAft>
              <a:buSzPts val="1800"/>
              <a:buChar char="●"/>
            </a:pPr>
            <a:r>
              <a:rPr lang="en"/>
              <a:t>4MP - Pass or Fail (S/U)</a:t>
            </a:r>
            <a:endParaRPr/>
          </a:p>
          <a:p>
            <a:pPr marL="457200" lvl="0" indent="-342900" algn="l" rtl="0">
              <a:spcBef>
                <a:spcPts val="0"/>
              </a:spcBef>
              <a:spcAft>
                <a:spcPts val="0"/>
              </a:spcAft>
              <a:buSzPts val="1800"/>
              <a:buChar char="●"/>
            </a:pPr>
            <a:r>
              <a:rPr lang="en"/>
              <a:t>Continue to document in Skyward</a:t>
            </a:r>
            <a:endParaRPr/>
          </a:p>
        </p:txBody>
      </p:sp>
      <p:sp>
        <p:nvSpPr>
          <p:cNvPr id="105" name="Google Shape;105;p20"/>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Pros and Cons</a:t>
            </a:r>
            <a:endParaRPr>
              <a:solidFill>
                <a:schemeClr val="lt1"/>
              </a:solidFill>
            </a:endParaRPr>
          </a:p>
        </p:txBody>
      </p:sp>
      <p:sp>
        <p:nvSpPr>
          <p:cNvPr id="111" name="Google Shape;111;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rPr>
              <a:t>Pros</a:t>
            </a:r>
            <a:endParaRPr b="1">
              <a:solidFill>
                <a:schemeClr val="lt1"/>
              </a:solidFill>
            </a:endParaRPr>
          </a:p>
          <a:p>
            <a:pPr marL="457200" lvl="0" indent="-317500" algn="l" rtl="0">
              <a:spcBef>
                <a:spcPts val="1600"/>
              </a:spcBef>
              <a:spcAft>
                <a:spcPts val="0"/>
              </a:spcAft>
              <a:buClr>
                <a:schemeClr val="lt1"/>
              </a:buClr>
              <a:buSzPts val="1400"/>
              <a:buChar char="●"/>
            </a:pPr>
            <a:r>
              <a:rPr lang="en">
                <a:solidFill>
                  <a:schemeClr val="lt1"/>
                </a:solidFill>
              </a:rPr>
              <a:t>A-TSI School - Curriculum review &amp; Data</a:t>
            </a: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1:1 School District </a:t>
            </a:r>
            <a:endParaRPr>
              <a:solidFill>
                <a:schemeClr val="lt1"/>
              </a:solidFill>
            </a:endParaRPr>
          </a:p>
          <a:p>
            <a:pPr marL="1371600" lvl="1" indent="-304800" algn="l" rtl="0">
              <a:spcBef>
                <a:spcPts val="0"/>
              </a:spcBef>
              <a:spcAft>
                <a:spcPts val="0"/>
              </a:spcAft>
              <a:buClr>
                <a:schemeClr val="lt1"/>
              </a:buClr>
              <a:buSzPts val="1200"/>
              <a:buChar char="○"/>
            </a:pPr>
            <a:r>
              <a:rPr lang="en">
                <a:solidFill>
                  <a:schemeClr val="lt1"/>
                </a:solidFill>
              </a:rPr>
              <a:t>Middle &amp; High School iPads go home</a:t>
            </a:r>
            <a:endParaRPr>
              <a:solidFill>
                <a:schemeClr val="lt1"/>
              </a:solidFill>
            </a:endParaRPr>
          </a:p>
          <a:p>
            <a:pPr marL="1371600" lvl="1" indent="-304800" algn="l" rtl="0">
              <a:spcBef>
                <a:spcPts val="0"/>
              </a:spcBef>
              <a:spcAft>
                <a:spcPts val="0"/>
              </a:spcAft>
              <a:buClr>
                <a:schemeClr val="lt1"/>
              </a:buClr>
              <a:buSzPts val="1200"/>
              <a:buChar char="○"/>
            </a:pPr>
            <a:r>
              <a:rPr lang="en">
                <a:solidFill>
                  <a:schemeClr val="lt1"/>
                </a:solidFill>
              </a:rPr>
              <a:t>Ability to push apps out </a:t>
            </a: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S’More</a:t>
            </a:r>
            <a:endParaRPr>
              <a:solidFill>
                <a:schemeClr val="lt1"/>
              </a:solidFill>
            </a:endParaRPr>
          </a:p>
          <a:p>
            <a:pPr marL="1371600" lvl="1" indent="-304800" algn="l" rtl="0">
              <a:spcBef>
                <a:spcPts val="0"/>
              </a:spcBef>
              <a:spcAft>
                <a:spcPts val="0"/>
              </a:spcAft>
              <a:buClr>
                <a:schemeClr val="lt1"/>
              </a:buClr>
              <a:buSzPts val="1200"/>
              <a:buChar char="○"/>
            </a:pPr>
            <a:r>
              <a:rPr lang="en">
                <a:solidFill>
                  <a:schemeClr val="lt1"/>
                </a:solidFill>
              </a:rPr>
              <a:t>Updates to parents </a:t>
            </a: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Google/Schoology Proficiency </a:t>
            </a:r>
            <a:endParaRPr>
              <a:solidFill>
                <a:schemeClr val="lt1"/>
              </a:solidFill>
            </a:endParaRPr>
          </a:p>
          <a:p>
            <a:pPr marL="1371600" lvl="1" indent="-304800" algn="l" rtl="0">
              <a:spcBef>
                <a:spcPts val="0"/>
              </a:spcBef>
              <a:spcAft>
                <a:spcPts val="0"/>
              </a:spcAft>
              <a:buClr>
                <a:schemeClr val="lt1"/>
              </a:buClr>
              <a:buSzPts val="1200"/>
              <a:buChar char="○"/>
            </a:pPr>
            <a:r>
              <a:rPr lang="en">
                <a:solidFill>
                  <a:schemeClr val="lt1"/>
                </a:solidFill>
              </a:rPr>
              <a:t>Students </a:t>
            </a:r>
            <a:endParaRPr>
              <a:solidFill>
                <a:schemeClr val="lt1"/>
              </a:solidFill>
            </a:endParaRPr>
          </a:p>
          <a:p>
            <a:pPr marL="1371600" lvl="1" indent="-304800" algn="l" rtl="0">
              <a:spcBef>
                <a:spcPts val="0"/>
              </a:spcBef>
              <a:spcAft>
                <a:spcPts val="0"/>
              </a:spcAft>
              <a:buClr>
                <a:schemeClr val="lt1"/>
              </a:buClr>
              <a:buSzPts val="1200"/>
              <a:buChar char="○"/>
            </a:pPr>
            <a:r>
              <a:rPr lang="en">
                <a:solidFill>
                  <a:schemeClr val="lt1"/>
                </a:solidFill>
              </a:rPr>
              <a:t>Staff</a:t>
            </a:r>
            <a:endParaRPr>
              <a:solidFill>
                <a:schemeClr val="lt1"/>
              </a:solidFill>
            </a:endParaRPr>
          </a:p>
          <a:p>
            <a:pPr marL="914400" lvl="0" indent="0" algn="l" rtl="0">
              <a:spcBef>
                <a:spcPts val="1600"/>
              </a:spcBef>
              <a:spcAft>
                <a:spcPts val="0"/>
              </a:spcAft>
              <a:buNone/>
            </a:pPr>
            <a:endParaRPr>
              <a:solidFill>
                <a:schemeClr val="lt1"/>
              </a:solidFill>
            </a:endParaRPr>
          </a:p>
          <a:p>
            <a:pPr marL="914400" lvl="0" indent="0" algn="l" rtl="0">
              <a:spcBef>
                <a:spcPts val="1600"/>
              </a:spcBef>
              <a:spcAft>
                <a:spcPts val="0"/>
              </a:spcAft>
              <a:buNone/>
            </a:pPr>
            <a:endParaRPr>
              <a:solidFill>
                <a:schemeClr val="lt1"/>
              </a:solidFill>
            </a:endParaRPr>
          </a:p>
          <a:p>
            <a:pPr marL="0" lvl="0" indent="0" algn="l" rtl="0">
              <a:spcBef>
                <a:spcPts val="1600"/>
              </a:spcBef>
              <a:spcAft>
                <a:spcPts val="0"/>
              </a:spcAft>
              <a:buNone/>
            </a:pPr>
            <a:endParaRPr>
              <a:solidFill>
                <a:schemeClr val="lt1"/>
              </a:solidFill>
            </a:endParaRPr>
          </a:p>
          <a:p>
            <a:pPr marL="914400" lvl="0" indent="0" algn="l" rtl="0">
              <a:spcBef>
                <a:spcPts val="1600"/>
              </a:spcBef>
              <a:spcAft>
                <a:spcPts val="0"/>
              </a:spcAft>
              <a:buNone/>
            </a:pPr>
            <a:endParaRPr>
              <a:solidFill>
                <a:schemeClr val="lt1"/>
              </a:solidFill>
            </a:endParaRPr>
          </a:p>
          <a:p>
            <a:pPr marL="1371600" lvl="0" indent="0" algn="l" rtl="0">
              <a:spcBef>
                <a:spcPts val="1600"/>
              </a:spcBef>
              <a:spcAft>
                <a:spcPts val="1600"/>
              </a:spcAft>
              <a:buNone/>
            </a:pPr>
            <a:endParaRPr>
              <a:solidFill>
                <a:schemeClr val="lt1"/>
              </a:solidFill>
            </a:endParaRPr>
          </a:p>
        </p:txBody>
      </p:sp>
      <p:sp>
        <p:nvSpPr>
          <p:cNvPr id="112" name="Google Shape;112;p21"/>
          <p:cNvSpPr txBox="1">
            <a:spLocks noGrp="1"/>
          </p:cNvSpPr>
          <p:nvPr>
            <p:ph type="body" idx="2"/>
          </p:nvPr>
        </p:nvSpPr>
        <p:spPr>
          <a:xfrm>
            <a:off x="4832400" y="1152475"/>
            <a:ext cx="3999900" cy="37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Cons</a:t>
            </a:r>
            <a:endParaRPr b="1">
              <a:solidFill>
                <a:srgbClr val="000000"/>
              </a:solidFill>
            </a:endParaRPr>
          </a:p>
          <a:p>
            <a:pPr marL="457200" lvl="0" indent="-317500" algn="l" rtl="0">
              <a:spcBef>
                <a:spcPts val="1600"/>
              </a:spcBef>
              <a:spcAft>
                <a:spcPts val="0"/>
              </a:spcAft>
              <a:buClr>
                <a:srgbClr val="000000"/>
              </a:buClr>
              <a:buSzPts val="1400"/>
              <a:buChar char="●"/>
            </a:pPr>
            <a:r>
              <a:rPr lang="en">
                <a:solidFill>
                  <a:srgbClr val="000000"/>
                </a:solidFill>
              </a:rPr>
              <a:t>Servicing ALL students </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Devices </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Elementary DNG</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DNG </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Documentation of device and accessories </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Connectivity </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70% Free and Reduced</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Comcast Essentials &amp; Hotspots (70%)</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G-Suite permission </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Internet traffic </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Perception</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Low participation in Review &amp; Enrich </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Communication </a:t>
            </a:r>
            <a:endParaRPr>
              <a:solidFill>
                <a:srgbClr val="000000"/>
              </a:solidFill>
            </a:endParaRPr>
          </a:p>
          <a:p>
            <a:pPr marL="457200" lvl="0" indent="0" algn="l" rtl="0">
              <a:spcBef>
                <a:spcPts val="1600"/>
              </a:spcBef>
              <a:spcAft>
                <a:spcPts val="1600"/>
              </a:spcAft>
              <a:buNone/>
            </a:pPr>
            <a:endParaRPr>
              <a:solidFill>
                <a:srgbClr val="000000"/>
              </a:solidFill>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339</Words>
  <Application>Microsoft Office PowerPoint</Application>
  <PresentationFormat>On-screen Show (16:9)</PresentationFormat>
  <Paragraphs>67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Average</vt:lpstr>
      <vt:lpstr>Montserrat</vt:lpstr>
      <vt:lpstr>Arial</vt:lpstr>
      <vt:lpstr>Oswald</vt:lpstr>
      <vt:lpstr>Slate</vt:lpstr>
      <vt:lpstr>Michael Maley</vt:lpstr>
      <vt:lpstr>Moving to Planned Instruction </vt:lpstr>
      <vt:lpstr>Immediate Con Parents perception of online learning!</vt:lpstr>
      <vt:lpstr>170 DAYS</vt:lpstr>
      <vt:lpstr>How does this impact Pottsville Area?</vt:lpstr>
      <vt:lpstr>Desired Results </vt:lpstr>
      <vt:lpstr>Delivery of Instruction</vt:lpstr>
      <vt:lpstr>Assess Learning </vt:lpstr>
      <vt:lpstr>Pros and Cons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Michael Maley</dc:title>
  <cp:lastModifiedBy>Sheri Thompson</cp:lastModifiedBy>
  <cp:revision>1</cp:revision>
  <dcterms:modified xsi:type="dcterms:W3CDTF">2020-04-16T17:01:40Z</dcterms:modified>
</cp:coreProperties>
</file>