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259" r:id="rId4"/>
    <p:sldId id="263" r:id="rId5"/>
    <p:sldId id="260" r:id="rId6"/>
    <p:sldId id="261" r:id="rId7"/>
    <p:sldId id="262"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E3FDE45-AF77-4B5C-9715-49D594BDF05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68" d="100"/>
          <a:sy n="68" d="100"/>
        </p:scale>
        <p:origin x="27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41055C-E737-4938-8A7B-250EE60CB5EF}" type="datetimeFigureOut">
              <a:rPr lang="en-US" smtClean="0"/>
              <a:t>4/23/2020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1CA59A-5241-4311-ABC9-A3299BE11C39}" type="slidenum">
              <a:rPr lang="en-US" smtClean="0"/>
              <a:t>‹#›</a:t>
            </a:fld>
            <a:endParaRPr lang="en-US"/>
          </a:p>
        </p:txBody>
      </p:sp>
    </p:spTree>
    <p:extLst>
      <p:ext uri="{BB962C8B-B14F-4D97-AF65-F5344CB8AC3E}">
        <p14:creationId xmlns:p14="http://schemas.microsoft.com/office/powerpoint/2010/main" val="3368999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0"/>
        <p:cNvGrpSpPr/>
        <p:nvPr/>
      </p:nvGrpSpPr>
      <p:grpSpPr>
        <a:xfrm>
          <a:off x="0" y="0"/>
          <a:ext cx="0" cy="0"/>
          <a:chOff x="0" y="0"/>
          <a:chExt cx="0" cy="0"/>
        </a:xfrm>
      </p:grpSpPr>
      <p:sp>
        <p:nvSpPr>
          <p:cNvPr id="571" name="Google Shape;571;g26ed20ef48_5_6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72" name="Google Shape;572;g26ed20ef48_5_68:notes"/>
          <p:cNvSpPr txBox="1">
            <a:spLocks noGrp="1"/>
          </p:cNvSpPr>
          <p:nvPr>
            <p:ph type="body" idx="1"/>
          </p:nvPr>
        </p:nvSpPr>
        <p:spPr>
          <a:xfrm>
            <a:off x="701040" y="4473892"/>
            <a:ext cx="5608320" cy="4356074"/>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Calibri"/>
                <a:ea typeface="Calibri"/>
                <a:cs typeface="Calibri"/>
                <a:sym typeface="Calibri"/>
              </a:rPr>
              <a:t>Ann has created this newsletter to connect</a:t>
            </a:r>
            <a:r>
              <a:rPr lang="en-US" sz="1200" b="0" i="0" u="none" strike="noStrike" cap="none" baseline="0" dirty="0">
                <a:solidFill>
                  <a:schemeClr val="dk1"/>
                </a:solidFill>
                <a:latin typeface="Calibri"/>
                <a:ea typeface="Calibri"/>
                <a:cs typeface="Calibri"/>
                <a:sym typeface="Calibri"/>
              </a:rPr>
              <a:t> directly with her families -   it includes activities that are not online as well as online activities – complete with links, pictures, etc</a:t>
            </a: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573" name="Google Shape;573;g26ed20ef48_5_68: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algn="r"/>
            <a:fld id="{00000000-1234-1234-1234-123412341234}" type="slidenum">
              <a:rPr lang="en-US" sz="1200">
                <a:latin typeface="Calibri"/>
                <a:ea typeface="Calibri"/>
                <a:cs typeface="Calibri"/>
                <a:sym typeface="Calibri"/>
              </a:rPr>
              <a:pPr algn="r"/>
              <a:t>8</a:t>
            </a:fld>
            <a:endParaRPr sz="1200" dirty="0">
              <a:latin typeface="Calibri"/>
              <a:ea typeface="Calibri"/>
              <a:cs typeface="Calibri"/>
              <a:sym typeface="Calibri"/>
            </a:endParaRPr>
          </a:p>
        </p:txBody>
      </p:sp>
    </p:spTree>
    <p:extLst>
      <p:ext uri="{BB962C8B-B14F-4D97-AF65-F5344CB8AC3E}">
        <p14:creationId xmlns:p14="http://schemas.microsoft.com/office/powerpoint/2010/main" val="3975868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chor="b"/>
          <a:lstStyle>
            <a:lvl1pPr algn="l">
              <a:defRPr sz="6000">
                <a:solidFill>
                  <a:schemeClr val="tx2"/>
                </a:solidFill>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l">
              <a:buNone/>
              <a:defRPr sz="2400">
                <a:solidFill>
                  <a:schemeClr val="accent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665E195-C89C-4871-8AE9-903FDB8B6D9D}" type="datetimeFigureOut">
              <a:rPr lang="en-US" smtClean="0"/>
              <a:t>4/23/2020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dirty="0"/>
          </a:p>
        </p:txBody>
      </p:sp>
    </p:spTree>
    <p:extLst>
      <p:ext uri="{BB962C8B-B14F-4D97-AF65-F5344CB8AC3E}">
        <p14:creationId xmlns:p14="http://schemas.microsoft.com/office/powerpoint/2010/main" val="2483261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65E195-C89C-4871-8AE9-903FDB8B6D9D}" type="datetimeFigureOut">
              <a:rPr lang="en-US" smtClean="0"/>
              <a:t>4/23/2020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dirty="0"/>
          </a:p>
        </p:txBody>
      </p:sp>
    </p:spTree>
    <p:extLst>
      <p:ext uri="{BB962C8B-B14F-4D97-AF65-F5344CB8AC3E}">
        <p14:creationId xmlns:p14="http://schemas.microsoft.com/office/powerpoint/2010/main" val="63179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65E195-C89C-4871-8AE9-903FDB8B6D9D}" type="datetimeFigureOut">
              <a:rPr lang="en-US" smtClean="0"/>
              <a:t>4/23/2020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dirty="0"/>
          </a:p>
        </p:txBody>
      </p:sp>
    </p:spTree>
    <p:extLst>
      <p:ext uri="{BB962C8B-B14F-4D97-AF65-F5344CB8AC3E}">
        <p14:creationId xmlns:p14="http://schemas.microsoft.com/office/powerpoint/2010/main" val="2446235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65E195-C89C-4871-8AE9-903FDB8B6D9D}" type="datetimeFigureOut">
              <a:rPr lang="en-US" smtClean="0"/>
              <a:t>4/23/2020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dirty="0"/>
          </a:p>
        </p:txBody>
      </p:sp>
    </p:spTree>
    <p:extLst>
      <p:ext uri="{BB962C8B-B14F-4D97-AF65-F5344CB8AC3E}">
        <p14:creationId xmlns:p14="http://schemas.microsoft.com/office/powerpoint/2010/main" val="1702466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62262"/>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4665E195-C89C-4871-8AE9-903FDB8B6D9D}" type="datetimeFigureOut">
              <a:rPr lang="en-US" smtClean="0"/>
              <a:t>4/23/2020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dirty="0"/>
          </a:p>
        </p:txBody>
      </p:sp>
    </p:spTree>
    <p:extLst>
      <p:ext uri="{BB962C8B-B14F-4D97-AF65-F5344CB8AC3E}">
        <p14:creationId xmlns:p14="http://schemas.microsoft.com/office/powerpoint/2010/main" val="1233611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665E195-C89C-4871-8AE9-903FDB8B6D9D}" type="datetimeFigureOut">
              <a:rPr lang="en-US" smtClean="0"/>
              <a:t>4/23/2020</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062D6987-FB6D-4DB8-81B8-AD0F35E3BB5F}" type="slidenum">
              <a:rPr lang="en-US" smtClean="0"/>
              <a:t>‹#›</a:t>
            </a:fld>
            <a:endParaRPr lang="en-US" dirty="0"/>
          </a:p>
        </p:txBody>
      </p:sp>
    </p:spTree>
    <p:extLst>
      <p:ext uri="{BB962C8B-B14F-4D97-AF65-F5344CB8AC3E}">
        <p14:creationId xmlns:p14="http://schemas.microsoft.com/office/powerpoint/2010/main" val="1521872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1850" y="274638"/>
            <a:ext cx="10515600" cy="1143000"/>
          </a:xfrm>
        </p:spPr>
        <p:txBody>
          <a:bodyPr/>
          <a:lstStyle/>
          <a:p>
            <a:r>
              <a:rPr lang="en-US"/>
              <a:t>Click to edit Master title style</a:t>
            </a:r>
          </a:p>
        </p:txBody>
      </p:sp>
      <p:sp>
        <p:nvSpPr>
          <p:cNvPr id="3" name="Text Placeholder 2"/>
          <p:cNvSpPr>
            <a:spLocks noGrp="1"/>
          </p:cNvSpPr>
          <p:nvPr>
            <p:ph type="body" idx="1"/>
          </p:nvPr>
        </p:nvSpPr>
        <p:spPr>
          <a:xfrm>
            <a:off x="831850"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1850" y="2193925"/>
            <a:ext cx="515620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89663"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9663" y="2193925"/>
            <a:ext cx="5157787"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665E195-C89C-4871-8AE9-903FDB8B6D9D}" type="datetimeFigureOut">
              <a:rPr lang="en-US" smtClean="0"/>
              <a:t>4/23/2020</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062D6987-FB6D-4DB8-81B8-AD0F35E3BB5F}" type="slidenum">
              <a:rPr lang="en-US" smtClean="0"/>
              <a:t>‹#›</a:t>
            </a:fld>
            <a:endParaRPr lang="en-US" dirty="0"/>
          </a:p>
        </p:txBody>
      </p:sp>
    </p:spTree>
    <p:extLst>
      <p:ext uri="{BB962C8B-B14F-4D97-AF65-F5344CB8AC3E}">
        <p14:creationId xmlns:p14="http://schemas.microsoft.com/office/powerpoint/2010/main" val="1100924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665E195-C89C-4871-8AE9-903FDB8B6D9D}" type="datetimeFigureOut">
              <a:rPr lang="en-US" smtClean="0"/>
              <a:t>4/23/2020</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062D6987-FB6D-4DB8-81B8-AD0F35E3BB5F}" type="slidenum">
              <a:rPr lang="en-US" smtClean="0"/>
              <a:t>‹#›</a:t>
            </a:fld>
            <a:endParaRPr lang="en-US" dirty="0"/>
          </a:p>
        </p:txBody>
      </p:sp>
    </p:spTree>
    <p:extLst>
      <p:ext uri="{BB962C8B-B14F-4D97-AF65-F5344CB8AC3E}">
        <p14:creationId xmlns:p14="http://schemas.microsoft.com/office/powerpoint/2010/main" val="918406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65E195-C89C-4871-8AE9-903FDB8B6D9D}" type="datetimeFigureOut">
              <a:rPr lang="en-US" smtClean="0"/>
              <a:t>4/23/2020</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062D6987-FB6D-4DB8-81B8-AD0F35E3BB5F}" type="slidenum">
              <a:rPr lang="en-US" smtClean="0"/>
              <a:t>‹#›</a:t>
            </a:fld>
            <a:endParaRPr lang="en-US" dirty="0"/>
          </a:p>
        </p:txBody>
      </p:sp>
    </p:spTree>
    <p:extLst>
      <p:ext uri="{BB962C8B-B14F-4D97-AF65-F5344CB8AC3E}">
        <p14:creationId xmlns:p14="http://schemas.microsoft.com/office/powerpoint/2010/main" val="2497625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65E195-C89C-4871-8AE9-903FDB8B6D9D}" type="datetimeFigureOut">
              <a:rPr lang="en-US" smtClean="0"/>
              <a:t>4/23/2020</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062D6987-FB6D-4DB8-81B8-AD0F35E3BB5F}" type="slidenum">
              <a:rPr lang="en-US" smtClean="0"/>
              <a:t>‹#›</a:t>
            </a:fld>
            <a:endParaRPr lang="en-US" dirty="0"/>
          </a:p>
        </p:txBody>
      </p:sp>
    </p:spTree>
    <p:extLst>
      <p:ext uri="{BB962C8B-B14F-4D97-AF65-F5344CB8AC3E}">
        <p14:creationId xmlns:p14="http://schemas.microsoft.com/office/powerpoint/2010/main" val="943659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65E195-C89C-4871-8AE9-903FDB8B6D9D}" type="datetimeFigureOut">
              <a:rPr lang="en-US" smtClean="0"/>
              <a:t>4/23/2020</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062D6987-FB6D-4DB8-81B8-AD0F35E3BB5F}" type="slidenum">
              <a:rPr lang="en-US" smtClean="0"/>
              <a:t>‹#›</a:t>
            </a:fld>
            <a:endParaRPr lang="en-US" dirty="0"/>
          </a:p>
        </p:txBody>
      </p:sp>
    </p:spTree>
    <p:extLst>
      <p:ext uri="{BB962C8B-B14F-4D97-AF65-F5344CB8AC3E}">
        <p14:creationId xmlns:p14="http://schemas.microsoft.com/office/powerpoint/2010/main" val="2522290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tx1">
                    <a:lumMod val="75000"/>
                    <a:lumOff val="25000"/>
                  </a:schemeClr>
                </a:solidFill>
              </a:defRPr>
            </a:lvl1pPr>
          </a:lstStyle>
          <a:p>
            <a:fld id="{4665E195-C89C-4871-8AE9-903FDB8B6D9D}" type="datetimeFigureOut">
              <a:rPr lang="en-US" smtClean="0"/>
              <a:pPr/>
              <a:t>4/23/2020</a:t>
            </a:fld>
            <a:endParaRPr lang="en-US" dirty="0"/>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lumMod val="75000"/>
                    <a:lumOff val="25000"/>
                  </a:schemeClr>
                </a:solidFill>
              </a:defRPr>
            </a:lvl1pPr>
          </a:lstStyle>
          <a:p>
            <a:r>
              <a:rPr lang="en-US" dirty="0"/>
              <a:t>Add a footer</a:t>
            </a:r>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lumMod val="75000"/>
                    <a:lumOff val="25000"/>
                  </a:schemeClr>
                </a:solidFill>
              </a:defRPr>
            </a:lvl1pPr>
          </a:lstStyle>
          <a:p>
            <a:fld id="{062D6987-FB6D-4DB8-81B8-AD0F35E3BB5F}" type="slidenum">
              <a:rPr lang="en-US" smtClean="0"/>
              <a:pPr/>
              <a:t>‹#›</a:t>
            </a:fld>
            <a:endParaRPr lang="en-US" dirty="0"/>
          </a:p>
        </p:txBody>
      </p:sp>
    </p:spTree>
    <p:extLst>
      <p:ext uri="{BB962C8B-B14F-4D97-AF65-F5344CB8AC3E}">
        <p14:creationId xmlns:p14="http://schemas.microsoft.com/office/powerpoint/2010/main" val="9815629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UNDERSTANDING </a:t>
            </a:r>
            <a:br>
              <a:rPr lang="en-US" dirty="0"/>
            </a:br>
            <a:r>
              <a:rPr lang="en-US" dirty="0"/>
              <a:t>ACT 55</a:t>
            </a:r>
          </a:p>
        </p:txBody>
      </p:sp>
    </p:spTree>
    <p:extLst>
      <p:ext uri="{BB962C8B-B14F-4D97-AF65-F5344CB8AC3E}">
        <p14:creationId xmlns:p14="http://schemas.microsoft.com/office/powerpoint/2010/main" val="1756136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b="1" dirty="0"/>
              <a:t>CAUSES FOR SUSPENSIONS – </a:t>
            </a:r>
            <a:br>
              <a:rPr lang="en-US" b="1" dirty="0"/>
            </a:br>
            <a:r>
              <a:rPr lang="en-US" b="1" dirty="0"/>
              <a:t>                       PRIOR TO NOVEMBER 2017</a:t>
            </a:r>
          </a:p>
        </p:txBody>
      </p:sp>
      <p:sp>
        <p:nvSpPr>
          <p:cNvPr id="14" name="Content Placeholder 13"/>
          <p:cNvSpPr>
            <a:spLocks noGrp="1"/>
          </p:cNvSpPr>
          <p:nvPr>
            <p:ph idx="1"/>
          </p:nvPr>
        </p:nvSpPr>
        <p:spPr>
          <a:xfrm>
            <a:off x="225725" y="1903262"/>
            <a:ext cx="9849928" cy="4351338"/>
          </a:xfrm>
        </p:spPr>
        <p:txBody>
          <a:bodyPr/>
          <a:lstStyle/>
          <a:p>
            <a:pPr lvl="0"/>
            <a:r>
              <a:rPr lang="en-US" dirty="0"/>
              <a:t>Substantial decrease in pupil enrollment in district</a:t>
            </a:r>
          </a:p>
          <a:p>
            <a:pPr lvl="0"/>
            <a:r>
              <a:rPr lang="en-US" dirty="0"/>
              <a:t>Curtailment or alteration of educational program as evidenced by decline in class or course enrollments</a:t>
            </a:r>
          </a:p>
          <a:p>
            <a:pPr lvl="0"/>
            <a:r>
              <a:rPr lang="en-US" dirty="0"/>
              <a:t>Consolidation of schools – either within the district or merger of districts</a:t>
            </a:r>
          </a:p>
          <a:p>
            <a:pPr lvl="0"/>
            <a:r>
              <a:rPr lang="en-US" dirty="0"/>
              <a:t>When new school districts are established</a:t>
            </a:r>
          </a:p>
          <a:p>
            <a:pPr lvl="0"/>
            <a:endParaRPr lang="en-US" dirty="0"/>
          </a:p>
          <a:p>
            <a:pPr marL="0" lvl="0" indent="0" algn="ctr">
              <a:buNone/>
            </a:pPr>
            <a:r>
              <a:rPr lang="en-US" sz="4800" b="1" i="1" dirty="0">
                <a:solidFill>
                  <a:srgbClr val="FF0000"/>
                </a:solidFill>
              </a:rPr>
              <a:t>LIFO -  Seniority Rules</a:t>
            </a:r>
          </a:p>
        </p:txBody>
      </p:sp>
    </p:spTree>
    <p:extLst>
      <p:ext uri="{BB962C8B-B14F-4D97-AF65-F5344CB8AC3E}">
        <p14:creationId xmlns:p14="http://schemas.microsoft.com/office/powerpoint/2010/main" val="3432416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b="1" dirty="0"/>
              <a:t>CAUSES FOR SUSPENSIONS – </a:t>
            </a:r>
            <a:br>
              <a:rPr lang="en-US" b="1" dirty="0"/>
            </a:br>
            <a:r>
              <a:rPr lang="en-US" b="1" dirty="0"/>
              <a:t>                       AFTER NOVEMBER 2017</a:t>
            </a:r>
          </a:p>
        </p:txBody>
      </p:sp>
      <p:sp>
        <p:nvSpPr>
          <p:cNvPr id="14" name="Content Placeholder 13"/>
          <p:cNvSpPr>
            <a:spLocks noGrp="1"/>
          </p:cNvSpPr>
          <p:nvPr>
            <p:ph idx="1"/>
          </p:nvPr>
        </p:nvSpPr>
        <p:spPr>
          <a:xfrm>
            <a:off x="225725" y="1903262"/>
            <a:ext cx="9849928" cy="4351338"/>
          </a:xfrm>
        </p:spPr>
        <p:txBody>
          <a:bodyPr>
            <a:normAutofit fontScale="85000" lnSpcReduction="20000"/>
          </a:bodyPr>
          <a:lstStyle/>
          <a:p>
            <a:pPr lvl="0"/>
            <a:r>
              <a:rPr lang="en-US" dirty="0"/>
              <a:t>Substantial decrease in pupil enrollment in district</a:t>
            </a:r>
          </a:p>
          <a:p>
            <a:pPr lvl="0"/>
            <a:r>
              <a:rPr lang="en-US" dirty="0"/>
              <a:t>Curtailment or alteration of educational program as evidenced by decline in class or course enrollments</a:t>
            </a:r>
          </a:p>
          <a:p>
            <a:pPr lvl="0"/>
            <a:r>
              <a:rPr lang="en-US" dirty="0"/>
              <a:t>Consolidation of schools – either within the district or merger of districts</a:t>
            </a:r>
          </a:p>
          <a:p>
            <a:pPr lvl="0"/>
            <a:r>
              <a:rPr lang="en-US" dirty="0"/>
              <a:t>When new school districts are established</a:t>
            </a:r>
          </a:p>
          <a:p>
            <a:pPr lvl="0"/>
            <a:r>
              <a:rPr lang="en-US" b="1" i="1" dirty="0">
                <a:solidFill>
                  <a:srgbClr val="FF0000"/>
                </a:solidFill>
              </a:rPr>
              <a:t>Economic Reasons that require a reduction in professional employees</a:t>
            </a:r>
          </a:p>
          <a:p>
            <a:pPr lvl="0"/>
            <a:endParaRPr lang="en-US" dirty="0"/>
          </a:p>
          <a:p>
            <a:pPr marL="0" lvl="0" indent="0" algn="ctr">
              <a:buNone/>
            </a:pPr>
            <a:r>
              <a:rPr lang="en-US" sz="4800" b="1" i="1" dirty="0">
                <a:solidFill>
                  <a:srgbClr val="FF0000"/>
                </a:solidFill>
              </a:rPr>
              <a:t>Seniority NO Longer Rules</a:t>
            </a:r>
          </a:p>
          <a:p>
            <a:pPr marL="0" lvl="0" indent="0" algn="ctr">
              <a:buNone/>
            </a:pPr>
            <a:r>
              <a:rPr lang="en-US" sz="4800" b="1" i="1" dirty="0">
                <a:solidFill>
                  <a:srgbClr val="FF0000"/>
                </a:solidFill>
              </a:rPr>
              <a:t>Evaluations are the 1</a:t>
            </a:r>
            <a:r>
              <a:rPr lang="en-US" sz="4800" b="1" i="1" baseline="30000" dirty="0">
                <a:solidFill>
                  <a:srgbClr val="FF0000"/>
                </a:solidFill>
              </a:rPr>
              <a:t>st</a:t>
            </a:r>
            <a:r>
              <a:rPr lang="en-US" sz="4800" b="1" i="1" dirty="0">
                <a:solidFill>
                  <a:srgbClr val="FF0000"/>
                </a:solidFill>
              </a:rPr>
              <a:t> Criteria</a:t>
            </a:r>
          </a:p>
        </p:txBody>
      </p:sp>
    </p:spTree>
    <p:extLst>
      <p:ext uri="{BB962C8B-B14F-4D97-AF65-F5344CB8AC3E}">
        <p14:creationId xmlns:p14="http://schemas.microsoft.com/office/powerpoint/2010/main" val="4005007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698739" y="0"/>
            <a:ext cx="10515600" cy="1325563"/>
          </a:xfrm>
        </p:spPr>
        <p:txBody>
          <a:bodyPr>
            <a:normAutofit/>
          </a:bodyPr>
          <a:lstStyle/>
          <a:p>
            <a:r>
              <a:rPr lang="en-US" b="1" dirty="0"/>
              <a:t>ECONOMIC FURLOUGH PROCESS</a:t>
            </a:r>
          </a:p>
        </p:txBody>
      </p:sp>
      <p:sp>
        <p:nvSpPr>
          <p:cNvPr id="14" name="Content Placeholder 13"/>
          <p:cNvSpPr>
            <a:spLocks noGrp="1"/>
          </p:cNvSpPr>
          <p:nvPr>
            <p:ph idx="1"/>
          </p:nvPr>
        </p:nvSpPr>
        <p:spPr>
          <a:xfrm>
            <a:off x="156713" y="1040619"/>
            <a:ext cx="11480321" cy="5670731"/>
          </a:xfrm>
        </p:spPr>
        <p:txBody>
          <a:bodyPr>
            <a:normAutofit/>
          </a:bodyPr>
          <a:lstStyle/>
          <a:p>
            <a:pPr lvl="0"/>
            <a:r>
              <a:rPr lang="en-US" dirty="0"/>
              <a:t>No later than 60 days prior to the date of adoption of final budget, the board approves a resolution of intent to suspend professional employees in the next year</a:t>
            </a:r>
          </a:p>
          <a:p>
            <a:pPr lvl="0"/>
            <a:r>
              <a:rPr lang="en-US" dirty="0"/>
              <a:t>The board approves the suspensions by a majority vote</a:t>
            </a:r>
          </a:p>
          <a:p>
            <a:pPr lvl="0"/>
            <a:r>
              <a:rPr lang="en-US" dirty="0"/>
              <a:t>The district must show the following:</a:t>
            </a:r>
          </a:p>
          <a:p>
            <a:pPr marL="0" lvl="0" indent="0">
              <a:buNone/>
            </a:pPr>
            <a:r>
              <a:rPr lang="en-US" dirty="0"/>
              <a:t>	- economic conditions making suspensions necessary</a:t>
            </a:r>
          </a:p>
          <a:p>
            <a:pPr marL="0" lvl="0" indent="0">
              <a:buNone/>
            </a:pPr>
            <a:r>
              <a:rPr lang="en-US" dirty="0"/>
              <a:t>	- a description of other cost saving measures taken</a:t>
            </a:r>
          </a:p>
          <a:p>
            <a:pPr marL="0" lvl="0" indent="0">
              <a:buNone/>
            </a:pPr>
            <a:r>
              <a:rPr lang="en-US" dirty="0"/>
              <a:t>	- number and % of employees to be suspended who </a:t>
            </a:r>
          </a:p>
          <a:p>
            <a:pPr marL="0" lvl="0" indent="0">
              <a:buNone/>
            </a:pPr>
            <a:r>
              <a:rPr lang="en-US" dirty="0"/>
              <a:t>	    provide direct instruction</a:t>
            </a:r>
          </a:p>
          <a:p>
            <a:pPr marL="0" lvl="0" indent="0">
              <a:buNone/>
            </a:pPr>
            <a:r>
              <a:rPr lang="en-US" dirty="0"/>
              <a:t>	- number and % of employees who are administrative staff</a:t>
            </a:r>
          </a:p>
          <a:p>
            <a:pPr marL="0" lvl="0" indent="0">
              <a:buNone/>
            </a:pPr>
            <a:r>
              <a:rPr lang="en-US" dirty="0"/>
              <a:t>	- impact on academic programs</a:t>
            </a:r>
          </a:p>
          <a:p>
            <a:pPr marL="0" lvl="0" indent="0">
              <a:buNone/>
            </a:pPr>
            <a:endParaRPr lang="en-US" dirty="0"/>
          </a:p>
          <a:p>
            <a:pPr marL="0" lvl="0" indent="0">
              <a:buNone/>
            </a:pPr>
            <a:endParaRPr lang="en-US" sz="4800" b="1" i="1" dirty="0">
              <a:solidFill>
                <a:srgbClr val="FF0000"/>
              </a:solidFill>
            </a:endParaRPr>
          </a:p>
        </p:txBody>
      </p:sp>
    </p:spTree>
    <p:extLst>
      <p:ext uri="{BB962C8B-B14F-4D97-AF65-F5344CB8AC3E}">
        <p14:creationId xmlns:p14="http://schemas.microsoft.com/office/powerpoint/2010/main" val="1339356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46495" y="21206"/>
            <a:ext cx="10515600" cy="1325563"/>
          </a:xfrm>
        </p:spPr>
        <p:txBody>
          <a:bodyPr>
            <a:normAutofit/>
          </a:bodyPr>
          <a:lstStyle/>
          <a:p>
            <a:r>
              <a:rPr lang="en-US" b="1" dirty="0"/>
              <a:t>Order of Suspensions….</a:t>
            </a:r>
          </a:p>
        </p:txBody>
      </p:sp>
      <p:sp>
        <p:nvSpPr>
          <p:cNvPr id="14" name="Content Placeholder 13"/>
          <p:cNvSpPr>
            <a:spLocks noGrp="1"/>
          </p:cNvSpPr>
          <p:nvPr>
            <p:ph idx="1"/>
          </p:nvPr>
        </p:nvSpPr>
        <p:spPr>
          <a:xfrm>
            <a:off x="210138" y="1500792"/>
            <a:ext cx="9849928" cy="4877100"/>
          </a:xfrm>
        </p:spPr>
        <p:txBody>
          <a:bodyPr>
            <a:normAutofit fontScale="77500" lnSpcReduction="20000"/>
          </a:bodyPr>
          <a:lstStyle/>
          <a:p>
            <a:pPr lvl="0"/>
            <a:r>
              <a:rPr lang="en-US" dirty="0"/>
              <a:t>Within area of certification in current position</a:t>
            </a:r>
          </a:p>
          <a:p>
            <a:pPr lvl="0"/>
            <a:r>
              <a:rPr lang="en-US" dirty="0"/>
              <a:t>Look at 2 most recent annual evaluations</a:t>
            </a:r>
          </a:p>
          <a:p>
            <a:pPr lvl="0"/>
            <a:endParaRPr lang="en-US" dirty="0"/>
          </a:p>
          <a:p>
            <a:pPr marL="1371600" lvl="3" indent="0">
              <a:buNone/>
            </a:pPr>
            <a:r>
              <a:rPr lang="en-US" sz="3100" b="1" dirty="0">
                <a:solidFill>
                  <a:srgbClr val="FF0000"/>
                </a:solidFill>
              </a:rPr>
              <a:t>1</a:t>
            </a:r>
            <a:r>
              <a:rPr lang="en-US" sz="3100" b="1" baseline="30000" dirty="0">
                <a:solidFill>
                  <a:srgbClr val="FF0000"/>
                </a:solidFill>
              </a:rPr>
              <a:t>st</a:t>
            </a:r>
            <a:r>
              <a:rPr lang="en-US" sz="3100" dirty="0"/>
              <a:t> – employees with consecutive ratings of unsatisfactory</a:t>
            </a:r>
          </a:p>
          <a:p>
            <a:pPr marL="1371600" lvl="3" indent="0">
              <a:buNone/>
            </a:pPr>
            <a:endParaRPr lang="en-US" sz="3100" dirty="0"/>
          </a:p>
          <a:p>
            <a:pPr marL="1371600" lvl="3" indent="0">
              <a:buNone/>
            </a:pPr>
            <a:r>
              <a:rPr lang="en-US" sz="3100" b="1" dirty="0">
                <a:solidFill>
                  <a:srgbClr val="FF0000"/>
                </a:solidFill>
              </a:rPr>
              <a:t>2</a:t>
            </a:r>
            <a:r>
              <a:rPr lang="en-US" sz="3100" b="1" baseline="30000" dirty="0">
                <a:solidFill>
                  <a:srgbClr val="FF0000"/>
                </a:solidFill>
              </a:rPr>
              <a:t>nd</a:t>
            </a:r>
            <a:r>
              <a:rPr lang="en-US" sz="3100" b="1" dirty="0">
                <a:solidFill>
                  <a:srgbClr val="FF0000"/>
                </a:solidFill>
              </a:rPr>
              <a:t> </a:t>
            </a:r>
            <a:r>
              <a:rPr lang="en-US" sz="3100" dirty="0"/>
              <a:t>– employees with one unsatisfactory and one satisfactory</a:t>
            </a:r>
          </a:p>
          <a:p>
            <a:pPr marL="1371600" lvl="3" indent="0">
              <a:buNone/>
            </a:pPr>
            <a:endParaRPr lang="en-US" sz="3100" b="1" dirty="0">
              <a:solidFill>
                <a:srgbClr val="FF0000"/>
              </a:solidFill>
            </a:endParaRPr>
          </a:p>
          <a:p>
            <a:pPr marL="1371600" lvl="3" indent="0">
              <a:buNone/>
            </a:pPr>
            <a:r>
              <a:rPr lang="en-US" sz="3100" b="1" dirty="0">
                <a:solidFill>
                  <a:srgbClr val="FF0000"/>
                </a:solidFill>
              </a:rPr>
              <a:t>3</a:t>
            </a:r>
            <a:r>
              <a:rPr lang="en-US" sz="3100" b="1" baseline="30000" dirty="0">
                <a:solidFill>
                  <a:srgbClr val="FF0000"/>
                </a:solidFill>
              </a:rPr>
              <a:t>rd</a:t>
            </a:r>
            <a:r>
              <a:rPr lang="en-US" sz="3100" b="1" dirty="0">
                <a:solidFill>
                  <a:srgbClr val="FF0000"/>
                </a:solidFill>
              </a:rPr>
              <a:t> – </a:t>
            </a:r>
            <a:r>
              <a:rPr lang="en-US" sz="3100" dirty="0"/>
              <a:t>employees with 2 satisfactory ratings – can be proficient, proficient or distinguished, or one needs improvement</a:t>
            </a:r>
          </a:p>
          <a:p>
            <a:pPr marL="1371600" lvl="3" indent="0">
              <a:buNone/>
            </a:pPr>
            <a:endParaRPr lang="en-US" sz="3100" b="1" dirty="0">
              <a:solidFill>
                <a:srgbClr val="FF0000"/>
              </a:solidFill>
            </a:endParaRPr>
          </a:p>
          <a:p>
            <a:pPr marL="1371600" lvl="3" indent="0">
              <a:buNone/>
            </a:pPr>
            <a:r>
              <a:rPr lang="en-US" sz="3100" b="1" dirty="0">
                <a:solidFill>
                  <a:srgbClr val="FF0000"/>
                </a:solidFill>
              </a:rPr>
              <a:t>4</a:t>
            </a:r>
            <a:r>
              <a:rPr lang="en-US" sz="3100" b="1" baseline="30000" dirty="0">
                <a:solidFill>
                  <a:srgbClr val="FF0000"/>
                </a:solidFill>
              </a:rPr>
              <a:t>th</a:t>
            </a:r>
            <a:r>
              <a:rPr lang="en-US" sz="3100" b="1" dirty="0">
                <a:solidFill>
                  <a:srgbClr val="FF0000"/>
                </a:solidFill>
              </a:rPr>
              <a:t> </a:t>
            </a:r>
            <a:r>
              <a:rPr lang="en-US" sz="3100" dirty="0"/>
              <a:t>– employees with 2 satisfactory ratings – 2 distinguished or 1 distinguished and 1 proficient</a:t>
            </a:r>
            <a:endParaRPr lang="en-US" sz="3100" b="1" dirty="0">
              <a:solidFill>
                <a:srgbClr val="FF0000"/>
              </a:solidFill>
            </a:endParaRPr>
          </a:p>
          <a:p>
            <a:pPr marL="0" lvl="0" indent="0">
              <a:buNone/>
            </a:pP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6495" y="2300442"/>
            <a:ext cx="1104638" cy="1121839"/>
          </a:xfrm>
          <a:prstGeom prst="rect">
            <a:avLst/>
          </a:prstGeom>
        </p:spPr>
      </p:pic>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6495" y="3460850"/>
            <a:ext cx="1104638" cy="1121839"/>
          </a:xfrm>
          <a:prstGeom prst="rect">
            <a:avLst/>
          </a:prstGeom>
        </p:spPr>
      </p:pic>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6495" y="4582689"/>
            <a:ext cx="1104638" cy="1121839"/>
          </a:xfrm>
          <a:prstGeom prst="rect">
            <a:avLst/>
          </a:prstGeom>
        </p:spPr>
      </p:pic>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6289" y="5704528"/>
            <a:ext cx="1104638" cy="1121839"/>
          </a:xfrm>
          <a:prstGeom prst="rect">
            <a:avLst/>
          </a:prstGeom>
        </p:spPr>
      </p:pic>
    </p:spTree>
    <p:extLst>
      <p:ext uri="{BB962C8B-B14F-4D97-AF65-F5344CB8AC3E}">
        <p14:creationId xmlns:p14="http://schemas.microsoft.com/office/powerpoint/2010/main" val="4257037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7275" y="0"/>
            <a:ext cx="7324725" cy="5486400"/>
          </a:xfrm>
          <a:prstGeom prst="rect">
            <a:avLst/>
          </a:prstGeom>
        </p:spPr>
      </p:pic>
      <p:sp>
        <p:nvSpPr>
          <p:cNvPr id="10" name="TextBox 9"/>
          <p:cNvSpPr txBox="1"/>
          <p:nvPr/>
        </p:nvSpPr>
        <p:spPr>
          <a:xfrm>
            <a:off x="77638" y="198408"/>
            <a:ext cx="4477109" cy="3970318"/>
          </a:xfrm>
          <a:prstGeom prst="rect">
            <a:avLst/>
          </a:prstGeom>
          <a:noFill/>
          <a:ln w="114300">
            <a:solidFill>
              <a:schemeClr val="accent1"/>
            </a:solidFill>
          </a:ln>
        </p:spPr>
        <p:txBody>
          <a:bodyPr wrap="square" rtlCol="0">
            <a:spAutoFit/>
          </a:bodyPr>
          <a:lstStyle/>
          <a:p>
            <a:r>
              <a:rPr lang="en-US" sz="2800" b="1" dirty="0"/>
              <a:t>If all else is EQUAL,  then SENIORITY MATTERS.</a:t>
            </a:r>
          </a:p>
          <a:p>
            <a:endParaRPr lang="en-US" sz="2800" b="1" dirty="0"/>
          </a:p>
          <a:p>
            <a:endParaRPr lang="en-US" sz="2800" b="1" dirty="0"/>
          </a:p>
          <a:p>
            <a:r>
              <a:rPr lang="en-US" sz="2800" b="1" dirty="0"/>
              <a:t>Seniority is within the school entity and within area of certification of employee’s current position.</a:t>
            </a:r>
          </a:p>
        </p:txBody>
      </p:sp>
    </p:spTree>
    <p:extLst>
      <p:ext uri="{BB962C8B-B14F-4D97-AF65-F5344CB8AC3E}">
        <p14:creationId xmlns:p14="http://schemas.microsoft.com/office/powerpoint/2010/main" val="2548155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4030" y="234352"/>
            <a:ext cx="3404558" cy="2127848"/>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259" y="76920"/>
            <a:ext cx="5371382" cy="3357112"/>
          </a:xfrm>
          <a:prstGeom prst="rect">
            <a:avLst/>
          </a:prstGeom>
        </p:spPr>
      </p:pic>
      <p:sp>
        <p:nvSpPr>
          <p:cNvPr id="4" name="Rectangle 3"/>
          <p:cNvSpPr/>
          <p:nvPr/>
        </p:nvSpPr>
        <p:spPr>
          <a:xfrm>
            <a:off x="5693434" y="1147313"/>
            <a:ext cx="5357004" cy="1323439"/>
          </a:xfrm>
          <a:prstGeom prst="rect">
            <a:avLst/>
          </a:prstGeom>
          <a:noFill/>
        </p:spPr>
        <p:txBody>
          <a:bodyPr wrap="square" lIns="91440" tIns="45720" rIns="91440" bIns="45720">
            <a:spAutoFit/>
          </a:bodyPr>
          <a:lstStyle/>
          <a:p>
            <a:pPr algn="ctr"/>
            <a:r>
              <a:rPr lang="en-US" sz="8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HOLD ON</a:t>
            </a:r>
            <a:endParaRPr lang="en-US" sz="8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5" name="TextBox 4"/>
          <p:cNvSpPr txBox="1"/>
          <p:nvPr/>
        </p:nvSpPr>
        <p:spPr>
          <a:xfrm>
            <a:off x="543464" y="3709358"/>
            <a:ext cx="11197087" cy="3416320"/>
          </a:xfrm>
          <a:prstGeom prst="rect">
            <a:avLst/>
          </a:prstGeom>
          <a:noFill/>
        </p:spPr>
        <p:txBody>
          <a:bodyPr wrap="square" rtlCol="0">
            <a:spAutoFit/>
          </a:bodyPr>
          <a:lstStyle/>
          <a:p>
            <a:r>
              <a:rPr lang="en-US" sz="2400" dirty="0">
                <a:latin typeface="Aharoni" panose="02010803020104030203" pitchFamily="2" charset="-79"/>
                <a:cs typeface="Aharoni" panose="02010803020104030203" pitchFamily="2" charset="-79"/>
              </a:rPr>
              <a:t>Is LIFO Out?   </a:t>
            </a:r>
          </a:p>
          <a:p>
            <a:endParaRPr lang="en-US" sz="2400" dirty="0">
              <a:latin typeface="Aharoni" panose="02010803020104030203" pitchFamily="2" charset="-79"/>
              <a:cs typeface="Aharoni" panose="02010803020104030203" pitchFamily="2" charset="-79"/>
            </a:endParaRPr>
          </a:p>
          <a:p>
            <a:r>
              <a:rPr lang="en-US" sz="2400" dirty="0"/>
              <a:t>Amends Act 55’s economic furlough language to re-insert the requirement that school entities realign professional staff to ensure more senior employees can fill positions within the school entity for which they are certificated and are being filled by less senior employees.</a:t>
            </a:r>
          </a:p>
          <a:p>
            <a:endParaRPr lang="en-US" sz="2400" dirty="0"/>
          </a:p>
          <a:p>
            <a:r>
              <a:rPr lang="en-US" sz="2400" b="1" dirty="0"/>
              <a:t>THERE ARE BUMPING RIGHTS</a:t>
            </a:r>
          </a:p>
          <a:p>
            <a:endParaRPr lang="en-US" sz="24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111650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74"/>
        <p:cNvGrpSpPr/>
        <p:nvPr/>
      </p:nvGrpSpPr>
      <p:grpSpPr>
        <a:xfrm>
          <a:off x="0" y="0"/>
          <a:ext cx="0" cy="0"/>
          <a:chOff x="0" y="0"/>
          <a:chExt cx="0" cy="0"/>
        </a:xfrm>
      </p:grpSpPr>
      <p:sp>
        <p:nvSpPr>
          <p:cNvPr id="575" name="Google Shape;575;p79"/>
          <p:cNvSpPr txBox="1">
            <a:spLocks noGrp="1"/>
          </p:cNvSpPr>
          <p:nvPr>
            <p:ph type="title"/>
          </p:nvPr>
        </p:nvSpPr>
        <p:spPr>
          <a:xfrm>
            <a:off x="1760220" y="274638"/>
            <a:ext cx="9304020" cy="1143000"/>
          </a:xfrm>
          <a:prstGeom prst="rect">
            <a:avLst/>
          </a:prstGeom>
          <a:noFill/>
          <a:ln>
            <a:noFill/>
          </a:ln>
        </p:spPr>
        <p:txBody>
          <a:bodyPr spcFirstLastPara="1" wrap="square" lIns="91425" tIns="45700" rIns="91425" bIns="45700" anchor="ctr" anchorCtr="0">
            <a:noAutofit/>
          </a:bodyPr>
          <a:lstStyle/>
          <a:p>
            <a:r>
              <a:rPr lang="en-US" sz="3240" dirty="0"/>
              <a:t>     </a:t>
            </a:r>
            <a:endParaRPr sz="3200" dirty="0"/>
          </a:p>
        </p:txBody>
      </p:sp>
      <p:pic>
        <p:nvPicPr>
          <p:cNvPr id="576" name="Google Shape;576;p79"/>
          <p:cNvPicPr preferRelativeResize="0"/>
          <p:nvPr/>
        </p:nvPicPr>
        <p:blipFill rotWithShape="1">
          <a:blip r:embed="rId3">
            <a:alphaModFix/>
          </a:blip>
          <a:srcRect/>
          <a:stretch/>
        </p:blipFill>
        <p:spPr>
          <a:xfrm>
            <a:off x="9166860" y="5809862"/>
            <a:ext cx="1609789" cy="984592"/>
          </a:xfrm>
          <a:prstGeom prst="rect">
            <a:avLst/>
          </a:prstGeom>
          <a:noFill/>
          <a:ln>
            <a:noFill/>
          </a:ln>
        </p:spPr>
      </p:pic>
      <p:sp>
        <p:nvSpPr>
          <p:cNvPr id="2" name="TextBox 1"/>
          <p:cNvSpPr txBox="1"/>
          <p:nvPr/>
        </p:nvSpPr>
        <p:spPr>
          <a:xfrm>
            <a:off x="1823149" y="1714501"/>
            <a:ext cx="8953500" cy="830997"/>
          </a:xfrm>
          <a:prstGeom prst="rect">
            <a:avLst/>
          </a:prstGeom>
          <a:noFill/>
        </p:spPr>
        <p:txBody>
          <a:bodyPr wrap="square" rtlCol="0">
            <a:spAutoFit/>
          </a:bodyPr>
          <a:lstStyle/>
          <a:p>
            <a:endParaRPr lang="en-US" sz="2400" b="1" dirty="0">
              <a:solidFill>
                <a:srgbClr val="0070C0"/>
              </a:solidFill>
              <a:latin typeface="Aharoni" panose="02010803020104030203" pitchFamily="2" charset="-79"/>
              <a:cs typeface="Aharoni" panose="02010803020104030203" pitchFamily="2" charset="-79"/>
            </a:endParaRPr>
          </a:p>
          <a:p>
            <a:r>
              <a:rPr lang="en-US" sz="2400" b="1" dirty="0">
                <a:solidFill>
                  <a:srgbClr val="0070C0"/>
                </a:solidFill>
                <a:latin typeface="Aharoni" panose="02010803020104030203" pitchFamily="2" charset="-79"/>
                <a:cs typeface="Aharoni" panose="02010803020104030203" pitchFamily="2" charset="-79"/>
              </a:rPr>
              <a:t>  </a:t>
            </a:r>
            <a:endParaRPr lang="en-US" sz="2400" b="1" dirty="0">
              <a:solidFill>
                <a:srgbClr val="C00000"/>
              </a:solidFill>
              <a:latin typeface="Aharoni" panose="02010803020104030203" pitchFamily="2" charset="-79"/>
              <a:cs typeface="Aharoni" panose="02010803020104030203" pitchFamily="2" charset="-79"/>
            </a:endParaRPr>
          </a:p>
        </p:txBody>
      </p:sp>
      <p:sp>
        <p:nvSpPr>
          <p:cNvPr id="3" name="TextBox 2"/>
          <p:cNvSpPr txBox="1"/>
          <p:nvPr/>
        </p:nvSpPr>
        <p:spPr>
          <a:xfrm>
            <a:off x="139148" y="846138"/>
            <a:ext cx="10486180" cy="4832092"/>
          </a:xfrm>
          <a:prstGeom prst="rect">
            <a:avLst/>
          </a:prstGeom>
          <a:noFill/>
        </p:spPr>
        <p:txBody>
          <a:bodyPr wrap="square" rtlCol="0">
            <a:spAutoFit/>
          </a:bodyPr>
          <a:lstStyle/>
          <a:p>
            <a:pPr algn="ctr"/>
            <a:r>
              <a:rPr lang="en-US" sz="2400" b="1" dirty="0">
                <a:solidFill>
                  <a:srgbClr val="FF0000"/>
                </a:solidFill>
                <a:latin typeface="Aharoni" panose="02010803020104030203" pitchFamily="2" charset="-79"/>
                <a:cs typeface="Aharoni" panose="02010803020104030203" pitchFamily="2" charset="-79"/>
              </a:rPr>
              <a:t>OUR  GUEST PRINCIPALS FOR TODAY</a:t>
            </a:r>
          </a:p>
          <a:p>
            <a:pPr algn="ctr"/>
            <a:endParaRPr lang="en-US" sz="2400" b="1" dirty="0">
              <a:solidFill>
                <a:srgbClr val="FF0000"/>
              </a:solidFill>
              <a:latin typeface="Aharoni" panose="02010803020104030203" pitchFamily="2" charset="-79"/>
              <a:cs typeface="Aharoni" panose="02010803020104030203" pitchFamily="2" charset="-79"/>
            </a:endParaRPr>
          </a:p>
          <a:p>
            <a:r>
              <a:rPr lang="en-US" sz="2000" b="1" dirty="0">
                <a:latin typeface="Aharoni" panose="02010803020104030203" pitchFamily="2" charset="-79"/>
                <a:cs typeface="Aharoni" panose="02010803020104030203" pitchFamily="2" charset="-79"/>
              </a:rPr>
              <a:t>Robert Farina					Lou </a:t>
            </a:r>
            <a:r>
              <a:rPr lang="en-US" sz="2000" b="1" dirty="0" err="1">
                <a:latin typeface="Aharoni" panose="02010803020104030203" pitchFamily="2" charset="-79"/>
                <a:cs typeface="Aharoni" panose="02010803020104030203" pitchFamily="2" charset="-79"/>
              </a:rPr>
              <a:t>Magnotta</a:t>
            </a:r>
            <a:endParaRPr lang="en-US" sz="2000" b="1" dirty="0">
              <a:latin typeface="Aharoni" panose="02010803020104030203" pitchFamily="2" charset="-79"/>
              <a:cs typeface="Aharoni" panose="02010803020104030203" pitchFamily="2" charset="-79"/>
            </a:endParaRPr>
          </a:p>
          <a:p>
            <a:r>
              <a:rPr lang="en-US" sz="2000" b="1" dirty="0">
                <a:latin typeface="Aharoni" panose="02010803020104030203" pitchFamily="2" charset="-79"/>
                <a:cs typeface="Aharoni" panose="02010803020104030203" pitchFamily="2" charset="-79"/>
              </a:rPr>
              <a:t>Intermediate &amp; MS Principal			Principal</a:t>
            </a:r>
          </a:p>
          <a:p>
            <a:r>
              <a:rPr lang="en-US" sz="2000" b="1" dirty="0">
                <a:latin typeface="Aharoni" panose="02010803020104030203" pitchFamily="2" charset="-79"/>
                <a:cs typeface="Aharoni" panose="02010803020104030203" pitchFamily="2" charset="-79"/>
              </a:rPr>
              <a:t>Brandywine Heights				Washington Jr/</a:t>
            </a:r>
            <a:r>
              <a:rPr lang="en-US" sz="2000" b="1" dirty="0" err="1">
                <a:latin typeface="Aharoni" panose="02010803020104030203" pitchFamily="2" charset="-79"/>
                <a:cs typeface="Aharoni" panose="02010803020104030203" pitchFamily="2" charset="-79"/>
              </a:rPr>
              <a:t>Sr</a:t>
            </a:r>
            <a:r>
              <a:rPr lang="en-US" sz="2000" b="1" dirty="0">
                <a:latin typeface="Aharoni" panose="02010803020104030203" pitchFamily="2" charset="-79"/>
                <a:cs typeface="Aharoni" panose="02010803020104030203" pitchFamily="2" charset="-79"/>
              </a:rPr>
              <a:t> High</a:t>
            </a:r>
          </a:p>
          <a:p>
            <a:endParaRPr lang="en-US" sz="2000" b="1" dirty="0">
              <a:latin typeface="Aharoni" panose="02010803020104030203" pitchFamily="2" charset="-79"/>
              <a:cs typeface="Aharoni" panose="02010803020104030203" pitchFamily="2" charset="-79"/>
            </a:endParaRPr>
          </a:p>
          <a:p>
            <a:endParaRPr lang="en-US" sz="2000" b="1" dirty="0">
              <a:latin typeface="Aharoni" panose="02010803020104030203" pitchFamily="2" charset="-79"/>
              <a:cs typeface="Aharoni" panose="02010803020104030203" pitchFamily="2" charset="-79"/>
            </a:endParaRPr>
          </a:p>
          <a:p>
            <a:r>
              <a:rPr lang="en-US" sz="2000" b="1" dirty="0">
                <a:latin typeface="Aharoni" panose="02010803020104030203" pitchFamily="2" charset="-79"/>
                <a:cs typeface="Aharoni" panose="02010803020104030203" pitchFamily="2" charset="-79"/>
              </a:rPr>
              <a:t>Dr. Maureen Letcher				Andrew </a:t>
            </a:r>
            <a:r>
              <a:rPr lang="en-US" sz="2000" b="1" dirty="0" err="1">
                <a:latin typeface="Aharoni" panose="02010803020104030203" pitchFamily="2" charset="-79"/>
                <a:cs typeface="Aharoni" panose="02010803020104030203" pitchFamily="2" charset="-79"/>
              </a:rPr>
              <a:t>Leviski</a:t>
            </a:r>
            <a:endParaRPr lang="en-US" sz="2000" b="1" dirty="0">
              <a:latin typeface="Aharoni" panose="02010803020104030203" pitchFamily="2" charset="-79"/>
              <a:cs typeface="Aharoni" panose="02010803020104030203" pitchFamily="2" charset="-79"/>
            </a:endParaRPr>
          </a:p>
          <a:p>
            <a:r>
              <a:rPr lang="en-US" sz="2000" b="1" dirty="0">
                <a:latin typeface="Aharoni" panose="02010803020104030203" pitchFamily="2" charset="-79"/>
                <a:cs typeface="Aharoni" panose="02010803020104030203" pitchFamily="2" charset="-79"/>
              </a:rPr>
              <a:t>Principal					Principal</a:t>
            </a:r>
          </a:p>
          <a:p>
            <a:r>
              <a:rPr lang="en-US" sz="2000" b="1" dirty="0">
                <a:latin typeface="Aharoni" panose="02010803020104030203" pitchFamily="2" charset="-79"/>
                <a:cs typeface="Aharoni" panose="02010803020104030203" pitchFamily="2" charset="-79"/>
              </a:rPr>
              <a:t>Hollidaysburg HS				Springdale Jr/</a:t>
            </a:r>
            <a:r>
              <a:rPr lang="en-US" sz="2000" b="1" dirty="0" err="1">
                <a:latin typeface="Aharoni" panose="02010803020104030203" pitchFamily="2" charset="-79"/>
                <a:cs typeface="Aharoni" panose="02010803020104030203" pitchFamily="2" charset="-79"/>
              </a:rPr>
              <a:t>Sr</a:t>
            </a:r>
            <a:r>
              <a:rPr lang="en-US" sz="2000" b="1" dirty="0">
                <a:latin typeface="Aharoni" panose="02010803020104030203" pitchFamily="2" charset="-79"/>
                <a:cs typeface="Aharoni" panose="02010803020104030203" pitchFamily="2" charset="-79"/>
              </a:rPr>
              <a:t> HS</a:t>
            </a:r>
          </a:p>
          <a:p>
            <a:endParaRPr lang="en-US" sz="2000" b="1" dirty="0">
              <a:latin typeface="Aharoni" panose="02010803020104030203" pitchFamily="2" charset="-79"/>
              <a:cs typeface="Aharoni" panose="02010803020104030203" pitchFamily="2" charset="-79"/>
            </a:endParaRPr>
          </a:p>
          <a:p>
            <a:endParaRPr lang="en-US" sz="2000" b="1" dirty="0">
              <a:latin typeface="Aharoni" panose="02010803020104030203" pitchFamily="2" charset="-79"/>
              <a:cs typeface="Aharoni" panose="02010803020104030203" pitchFamily="2" charset="-79"/>
            </a:endParaRPr>
          </a:p>
          <a:p>
            <a:r>
              <a:rPr lang="en-US" sz="2000" b="1" dirty="0">
                <a:latin typeface="Aharoni" panose="02010803020104030203" pitchFamily="2" charset="-79"/>
                <a:cs typeface="Aharoni" panose="02010803020104030203" pitchFamily="2" charset="-79"/>
              </a:rPr>
              <a:t>Ruthanne </a:t>
            </a:r>
            <a:r>
              <a:rPr lang="en-US" sz="2000" b="1" dirty="0" err="1">
                <a:latin typeface="Aharoni" panose="02010803020104030203" pitchFamily="2" charset="-79"/>
                <a:cs typeface="Aharoni" panose="02010803020104030203" pitchFamily="2" charset="-79"/>
              </a:rPr>
              <a:t>Barbazzeni</a:t>
            </a:r>
            <a:endParaRPr lang="en-US" sz="2000" b="1" dirty="0">
              <a:latin typeface="Aharoni" panose="02010803020104030203" pitchFamily="2" charset="-79"/>
              <a:cs typeface="Aharoni" panose="02010803020104030203" pitchFamily="2" charset="-79"/>
            </a:endParaRPr>
          </a:p>
          <a:p>
            <a:r>
              <a:rPr lang="en-US" sz="2000" b="1" dirty="0">
                <a:latin typeface="Aharoni" panose="02010803020104030203" pitchFamily="2" charset="-79"/>
                <a:cs typeface="Aharoni" panose="02010803020104030203" pitchFamily="2" charset="-79"/>
              </a:rPr>
              <a:t>Principal</a:t>
            </a:r>
          </a:p>
          <a:p>
            <a:r>
              <a:rPr lang="en-US" sz="2000" b="1" dirty="0">
                <a:latin typeface="Aharoni" panose="02010803020104030203" pitchFamily="2" charset="-79"/>
                <a:cs typeface="Aharoni" panose="02010803020104030203" pitchFamily="2" charset="-79"/>
              </a:rPr>
              <a:t>Brookville Area Jr/</a:t>
            </a:r>
            <a:r>
              <a:rPr lang="en-US" sz="2000" b="1" dirty="0" err="1">
                <a:latin typeface="Aharoni" panose="02010803020104030203" pitchFamily="2" charset="-79"/>
                <a:cs typeface="Aharoni" panose="02010803020104030203" pitchFamily="2" charset="-79"/>
              </a:rPr>
              <a:t>Sr</a:t>
            </a:r>
            <a:r>
              <a:rPr lang="en-US" sz="2000" b="1" dirty="0">
                <a:latin typeface="Aharoni" panose="02010803020104030203" pitchFamily="2" charset="-79"/>
                <a:cs typeface="Aharoni" panose="02010803020104030203" pitchFamily="2" charset="-79"/>
              </a:rPr>
              <a:t> HS</a:t>
            </a:r>
          </a:p>
        </p:txBody>
      </p:sp>
    </p:spTree>
    <p:extLst>
      <p:ext uri="{BB962C8B-B14F-4D97-AF65-F5344CB8AC3E}">
        <p14:creationId xmlns:p14="http://schemas.microsoft.com/office/powerpoint/2010/main" val="3286842464"/>
      </p:ext>
    </p:extLst>
  </p:cSld>
  <p:clrMapOvr>
    <a:masterClrMapping/>
  </p:clrMapOvr>
</p:sld>
</file>

<file path=ppt/theme/theme1.xml><?xml version="1.0" encoding="utf-8"?>
<a:theme xmlns:a="http://schemas.openxmlformats.org/drawingml/2006/main" name="Melancholy abstract design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elancholy abstract design slides.potx" id="{0C631111-0761-4095-80FF-907E1270642A}" vid="{4C722CC6-EA24-4B9B-A48E-3EC5DC6964F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Melancholy abstract design slides</Template>
  <TotalTime>74</TotalTime>
  <Words>478</Words>
  <Application>Microsoft Office PowerPoint</Application>
  <PresentationFormat>Widescreen</PresentationFormat>
  <Paragraphs>69</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Aharoni</vt:lpstr>
      <vt:lpstr>Arial</vt:lpstr>
      <vt:lpstr>Calibri</vt:lpstr>
      <vt:lpstr>Century Gothic</vt:lpstr>
      <vt:lpstr>Melancholy abstract design template</vt:lpstr>
      <vt:lpstr>UNDERSTANDING  ACT 55</vt:lpstr>
      <vt:lpstr>CAUSES FOR SUSPENSIONS –                         PRIOR TO NOVEMBER 2017</vt:lpstr>
      <vt:lpstr>CAUSES FOR SUSPENSIONS –                         AFTER NOVEMBER 2017</vt:lpstr>
      <vt:lpstr>ECONOMIC FURLOUGH PROCESS</vt:lpstr>
      <vt:lpstr>Order of Suspensions….</vt:lpstr>
      <vt:lpstr>PowerPoint Presentation</vt:lpstr>
      <vt:lpstr>PowerPoint Presentation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ACT 55</dc:title>
  <dc:creator>Paul Healey</dc:creator>
  <cp:lastModifiedBy>Sheri Thompson</cp:lastModifiedBy>
  <cp:revision>9</cp:revision>
  <dcterms:created xsi:type="dcterms:W3CDTF">2018-06-20T13:32:13Z</dcterms:created>
  <dcterms:modified xsi:type="dcterms:W3CDTF">2020-04-23T16:42:27Z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74064600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